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91" r:id="rId3"/>
    <p:sldId id="870" r:id="rId5"/>
    <p:sldId id="871" r:id="rId6"/>
    <p:sldId id="872" r:id="rId7"/>
    <p:sldId id="873" r:id="rId8"/>
    <p:sldId id="874" r:id="rId9"/>
    <p:sldId id="895" r:id="rId10"/>
    <p:sldId id="875" r:id="rId11"/>
    <p:sldId id="876" r:id="rId12"/>
    <p:sldId id="877" r:id="rId13"/>
    <p:sldId id="878" r:id="rId14"/>
    <p:sldId id="893" r:id="rId15"/>
    <p:sldId id="894" r:id="rId16"/>
    <p:sldId id="262" r:id="rId17"/>
    <p:sldId id="295" r:id="rId18"/>
    <p:sldId id="885" r:id="rId19"/>
    <p:sldId id="887" r:id="rId20"/>
    <p:sldId id="888" r:id="rId21"/>
    <p:sldId id="890" r:id="rId22"/>
    <p:sldId id="272" r:id="rId23"/>
    <p:sldId id="891" r:id="rId24"/>
    <p:sldId id="892" r:id="rId25"/>
    <p:sldId id="848" r:id="rId26"/>
  </p:sldIdLst>
  <p:sldSz cx="9144000" cy="6858000" type="screen4x3"/>
  <p:notesSz cx="6832600" cy="99187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eneva" panose="020B0503030404040204" pitchFamily="-8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eneva" panose="020B0503030404040204" pitchFamily="-8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eneva" panose="020B0503030404040204" pitchFamily="-8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eneva" panose="020B0503030404040204" pitchFamily="-8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eneva" panose="020B0503030404040204" pitchFamily="-8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eneva" panose="020B0503030404040204" pitchFamily="-8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eneva" panose="020B0503030404040204" pitchFamily="-8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eneva" panose="020B0503030404040204" pitchFamily="-8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eneva" panose="020B0503030404040204" pitchFamily="-8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077"/>
    <a:srgbClr val="9F2077"/>
    <a:srgbClr val="00338D"/>
    <a:srgbClr val="3F2EA2"/>
    <a:srgbClr val="C82077"/>
    <a:srgbClr val="470A68"/>
    <a:srgbClr val="0000FF"/>
    <a:srgbClr val="3B2077"/>
    <a:srgbClr val="99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127" autoAdjust="0"/>
    <p:restoredTop sz="87138" autoAdjust="0"/>
  </p:normalViewPr>
  <p:slideViewPr>
    <p:cSldViewPr showGuides="1">
      <p:cViewPr varScale="1">
        <p:scale>
          <a:sx n="73" d="100"/>
          <a:sy n="73" d="100"/>
        </p:scale>
        <p:origin x="192" y="480"/>
      </p:cViewPr>
      <p:guideLst>
        <p:guide orient="horz" pos="2131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70" d="100"/>
          <a:sy n="170" d="100"/>
        </p:scale>
        <p:origin x="396" y="-36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32" Type="http://schemas.openxmlformats.org/officeDocument/2006/relationships/customXml" Target="../customXml/item2.xml"/><Relationship Id="rId31" Type="http://schemas.openxmlformats.org/officeDocument/2006/relationships/customXml" Target="../customXml/item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07" rIns="91410" bIns="45707" numCol="1" anchor="t" anchorCtr="0" compatLnSpc="1"/>
          <a:lstStyle>
            <a:lvl1pPr eaLnBrk="1" hangingPunct="1">
              <a:defRPr sz="1200" b="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8738" y="0"/>
            <a:ext cx="296227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07" rIns="91410" bIns="45707" numCol="1" anchor="t" anchorCtr="0" compatLnSpc="1"/>
          <a:lstStyle>
            <a:lvl1pPr algn="r" eaLnBrk="1" hangingPunct="1">
              <a:defRPr sz="1200" b="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6227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07" rIns="91410" bIns="45707" numCol="1" anchor="b" anchorCtr="0" compatLnSpc="1"/>
          <a:lstStyle>
            <a:lvl1pPr eaLnBrk="1" hangingPunct="1">
              <a:defRPr sz="1200" b="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8738" y="9420225"/>
            <a:ext cx="296227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07" rIns="91410" bIns="45707" numCol="1" anchor="b" anchorCtr="0" compatLnSpc="1"/>
          <a:lstStyle>
            <a:lvl1pPr algn="r" eaLnBrk="1" hangingPunct="1">
              <a:defRPr sz="1200" b="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fld id="{B25F2882-8A20-4F5E-B404-310ABB8E1AE2}" type="slidenum">
              <a:rPr lang="en-AU"/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07" rIns="91410" bIns="45707" numCol="1" anchor="t" anchorCtr="0" compatLnSpc="1"/>
          <a:lstStyle>
            <a:lvl1pPr eaLnBrk="1" hangingPunct="1">
              <a:defRPr sz="1200" b="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96227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07" rIns="91410" bIns="45707" numCol="1" anchor="t" anchorCtr="0" compatLnSpc="1"/>
          <a:lstStyle>
            <a:lvl1pPr algn="r" eaLnBrk="1" hangingPunct="1">
              <a:defRPr sz="1200" b="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11700"/>
            <a:ext cx="5467350" cy="4462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07" rIns="91410" bIns="45707" numCol="1" anchor="t" anchorCtr="0" compatLnSpc="1"/>
          <a:lstStyle/>
          <a:p>
            <a:pPr lvl="0"/>
            <a:r>
              <a:rPr lang="en-AU" noProof="0"/>
              <a:t>Click to edit Master text styles</a:t>
            </a:r>
            <a:endParaRPr lang="en-AU" noProof="0"/>
          </a:p>
          <a:p>
            <a:pPr lvl="1"/>
            <a:r>
              <a:rPr lang="en-AU" noProof="0"/>
              <a:t>Second level</a:t>
            </a:r>
            <a:endParaRPr lang="en-AU" noProof="0"/>
          </a:p>
          <a:p>
            <a:pPr lvl="2"/>
            <a:r>
              <a:rPr lang="en-AU" noProof="0"/>
              <a:t>Third level</a:t>
            </a:r>
            <a:endParaRPr lang="en-AU" noProof="0"/>
          </a:p>
          <a:p>
            <a:pPr lvl="3"/>
            <a:r>
              <a:rPr lang="en-AU" noProof="0"/>
              <a:t>Fourth level</a:t>
            </a:r>
            <a:endParaRPr lang="en-AU" noProof="0"/>
          </a:p>
          <a:p>
            <a:pPr lvl="4"/>
            <a:r>
              <a:rPr lang="en-AU" noProof="0"/>
              <a:t>Fifth level</a:t>
            </a:r>
            <a:endParaRPr lang="en-AU" noProof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6227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07" rIns="91410" bIns="45707" numCol="1" anchor="b" anchorCtr="0" compatLnSpc="1"/>
          <a:lstStyle>
            <a:lvl1pPr eaLnBrk="1" hangingPunct="1">
              <a:defRPr sz="1200" b="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9420225"/>
            <a:ext cx="296227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10" tIns="45707" rIns="91410" bIns="45707" numCol="1" anchor="b" anchorCtr="0" compatLnSpc="1"/>
          <a:lstStyle>
            <a:lvl1pPr algn="r" eaLnBrk="1" hangingPunct="1">
              <a:defRPr sz="1200" b="0">
                <a:latin typeface="Arial" panose="020B0604020202090204" pitchFamily="34" charset="0"/>
              </a:defRPr>
            </a:lvl1pPr>
          </a:lstStyle>
          <a:p>
            <a:pPr>
              <a:defRPr/>
            </a:pPr>
            <a:fld id="{6542F7AC-A125-4DB5-A198-EE2AC0529B39}" type="slidenum">
              <a:rPr lang="en-AU"/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 the link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6625" y="4730625"/>
            <a:ext cx="5467350" cy="4462463"/>
          </a:xfrm>
        </p:spPr>
        <p:txBody>
          <a:bodyPr/>
          <a:lstStyle/>
          <a:p>
            <a:r>
              <a:rPr lang="en-US" dirty="0"/>
              <a:t>If you need further tax information, 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appointment.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2F7AC-A125-4DB5-A198-EE2AC0529B39}" type="slidenum">
              <a:rPr lang="en-AU" smtClean="0"/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6" name="Picture 9" descr="ANU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4111B6-AAF1-4201-B8FF-A3609C751C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2D08E58-79D3-40C1-9AB8-D429693A31B2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B091B51A-7A91-4501-BC08-2EA11854109D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58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4843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81600" y="14843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AU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D20BAC9-B32C-4C34-9E8D-159E2FB2601D}" type="slidenum">
              <a:rPr lang="en-AU"/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58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4843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4843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663E190C-E297-4529-9A6C-06304E5295E3}" type="slidenum">
              <a:rPr lang="en-AU"/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6900"/>
            <a:ext cx="4094650" cy="6920767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720233"/>
            <a:ext cx="36396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3676829"/>
            <a:ext cx="43521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BEF98283-D487-491B-88AB-BADB9A2BF1BA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8209D042-F30E-4667-B5DB-6098C8680377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48886DC-0A26-4A48-B1A0-B0BFE699394A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E66DC5EB-744F-41D5-A3BA-10AD3293FC0A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29B8FB34-4AFF-4E84-A33B-4979D13780A0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B4ADE198-6380-4964-996E-45297A302494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CCC8CFA6-464A-4177-8728-2C5FE9C62D37}" type="slidenum">
              <a:rPr lang="en-AU" smtClean="0"/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wmf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174A4C46-322B-4E4E-9E01-B1996C8567E6}" type="slidenum">
              <a:rPr lang="en-AU" smtClean="0"/>
            </a:fld>
            <a:endParaRPr lang="en-AU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90204" pitchFamily="34" charset="0"/>
          <a:cs typeface="Arial" panose="020B060402020209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90204" pitchFamily="34" charset="0"/>
          <a:cs typeface="Arial" panose="020B060402020209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90204" pitchFamily="34" charset="0"/>
          <a:cs typeface="Arial" panose="020B060402020209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90204" pitchFamily="34" charset="0"/>
          <a:cs typeface="Arial" panose="020B060402020209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90204" pitchFamily="34" charset="0"/>
          <a:cs typeface="Arial" panose="020B060402020209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90204" pitchFamily="34" charset="0"/>
          <a:cs typeface="Arial" panose="020B060402020209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90204" pitchFamily="34" charset="0"/>
          <a:cs typeface="Arial" panose="020B060402020209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90204" pitchFamily="34" charset="0"/>
          <a:cs typeface="Arial" panose="020B060402020209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courses.lumenlearning.com/wmopen-introbusiness/chapter/sole-proprietorships/" TargetMode="Externa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.xml"/><Relationship Id="rId2" Type="http://schemas.openxmlformats.org/officeDocument/2006/relationships/hyperlink" Target="https://www.aip.com.au/aip-annual-retail-price-data" TargetMode="External"/><Relationship Id="rId1" Type="http://schemas.openxmlformats.org/officeDocument/2006/relationships/hyperlink" Target="https://www.greenvehicleguide.gov.au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 flipH="1">
            <a:off x="5919501" y="646189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pic>
        <p:nvPicPr>
          <p:cNvPr id="6" name="Picture 5" descr="A person standing in front of a shop&#10;&#10;Description automatically generated with low confidence"/>
          <p:cNvPicPr>
            <a:picLocks noChangeAspect="1"/>
          </p:cNvPicPr>
          <p:nvPr/>
        </p:nvPicPr>
        <p:blipFill rotWithShape="1">
          <a:blip r:embed="rId1"/>
          <a:srcRect l="26538"/>
          <a:stretch>
            <a:fillRect/>
          </a:stretch>
        </p:blipFill>
        <p:spPr>
          <a:xfrm>
            <a:off x="8415" y="875973"/>
            <a:ext cx="5669182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00750"/>
            <a:ext cx="7717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courses.lumenlearning.com/wmopen-introbusiness/chapter/sole-proprietorship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4" name="Manual Operation 3"/>
          <p:cNvSpPr/>
          <p:nvPr/>
        </p:nvSpPr>
        <p:spPr>
          <a:xfrm>
            <a:off x="5012179" y="857251"/>
            <a:ext cx="4123407" cy="51622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-1" fmla="*/ 0 w 10000"/>
              <a:gd name="connsiteY0-2" fmla="*/ 0 h 10439"/>
              <a:gd name="connsiteX1-3" fmla="*/ 10000 w 10000"/>
              <a:gd name="connsiteY1-4" fmla="*/ 0 h 10439"/>
              <a:gd name="connsiteX2-5" fmla="*/ 9912 w 10000"/>
              <a:gd name="connsiteY2-6" fmla="*/ 10439 h 10439"/>
              <a:gd name="connsiteX3-7" fmla="*/ 2000 w 10000"/>
              <a:gd name="connsiteY3-8" fmla="*/ 10000 h 10439"/>
              <a:gd name="connsiteX4-9" fmla="*/ 0 w 10000"/>
              <a:gd name="connsiteY4-10" fmla="*/ 0 h 10439"/>
              <a:gd name="connsiteX0-11" fmla="*/ 0 w 10000"/>
              <a:gd name="connsiteY0-12" fmla="*/ 0 h 10502"/>
              <a:gd name="connsiteX1-13" fmla="*/ 10000 w 10000"/>
              <a:gd name="connsiteY1-14" fmla="*/ 0 h 10502"/>
              <a:gd name="connsiteX2-15" fmla="*/ 9912 w 10000"/>
              <a:gd name="connsiteY2-16" fmla="*/ 10439 h 10502"/>
              <a:gd name="connsiteX3-17" fmla="*/ 1610 w 10000"/>
              <a:gd name="connsiteY3-18" fmla="*/ 10502 h 10502"/>
              <a:gd name="connsiteX4-19" fmla="*/ 0 w 10000"/>
              <a:gd name="connsiteY4-20" fmla="*/ 0 h 10502"/>
              <a:gd name="connsiteX0-21" fmla="*/ 0 w 10000"/>
              <a:gd name="connsiteY0-22" fmla="*/ 0 h 10477"/>
              <a:gd name="connsiteX1-23" fmla="*/ 10000 w 10000"/>
              <a:gd name="connsiteY1-24" fmla="*/ 0 h 10477"/>
              <a:gd name="connsiteX2-25" fmla="*/ 9912 w 10000"/>
              <a:gd name="connsiteY2-26" fmla="*/ 10439 h 10477"/>
              <a:gd name="connsiteX3-27" fmla="*/ 1520 w 10000"/>
              <a:gd name="connsiteY3-28" fmla="*/ 10477 h 10477"/>
              <a:gd name="connsiteX4-29" fmla="*/ 0 w 10000"/>
              <a:gd name="connsiteY4-30" fmla="*/ 0 h 104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477">
                <a:moveTo>
                  <a:pt x="0" y="0"/>
                </a:moveTo>
                <a:lnTo>
                  <a:pt x="10000" y="0"/>
                </a:lnTo>
                <a:cubicBezTo>
                  <a:pt x="9971" y="3480"/>
                  <a:pt x="9941" y="6959"/>
                  <a:pt x="9912" y="10439"/>
                </a:cubicBezTo>
                <a:lnTo>
                  <a:pt x="1520" y="1047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254081" y="3061282"/>
            <a:ext cx="3639600" cy="1074671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b" anchorCtr="0" compatLnSpc="1">
            <a:noAutofit/>
          </a:bodyPr>
          <a:lstStyle/>
          <a:p>
            <a:pPr lvl="0"/>
            <a:r>
              <a:rPr lang="en-AU" sz="4000" dirty="0"/>
              <a:t>Sole</a:t>
            </a:r>
            <a:r>
              <a:rPr lang="zh-CN" altLang="en-US" sz="4000" dirty="0"/>
              <a:t> </a:t>
            </a:r>
            <a:r>
              <a:rPr lang="en-AU" sz="4000" dirty="0"/>
              <a:t>Trader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4" name="Google Shape;122;p17"/>
          <p:cNvSpPr txBox="1"/>
          <p:nvPr/>
        </p:nvSpPr>
        <p:spPr>
          <a:xfrm>
            <a:off x="643890" y="2221230"/>
            <a:ext cx="7374255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US" altLang="en-GB" sz="2400" b="0"/>
              <a:t>Does </a:t>
            </a:r>
            <a:r>
              <a:rPr lang="en-GB" sz="2400" b="0"/>
              <a:t>more than 80% of the PSI </a:t>
            </a:r>
            <a:r>
              <a:rPr lang="en-US" altLang="en-GB" sz="2400" b="0"/>
              <a:t>come</a:t>
            </a:r>
            <a:r>
              <a:rPr lang="en-GB" sz="2400" b="0"/>
              <a:t> from one client</a:t>
            </a:r>
            <a:r>
              <a:rPr lang="en-US" altLang="en-GB" sz="2400" b="0"/>
              <a:t>?</a:t>
            </a:r>
            <a:endParaRPr lang="en-US" altLang="en-GB" sz="2400" b="0"/>
          </a:p>
        </p:txBody>
      </p:sp>
      <p:sp>
        <p:nvSpPr>
          <p:cNvPr id="5" name="Google Shape;123;p17"/>
          <p:cNvSpPr txBox="1"/>
          <p:nvPr/>
        </p:nvSpPr>
        <p:spPr>
          <a:xfrm>
            <a:off x="999591" y="4502898"/>
            <a:ext cx="7374719" cy="1077125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0">
              <a:buFontTx/>
              <a:buNone/>
            </a:pPr>
            <a:r>
              <a:rPr lang="en-GB" sz="2000" b="0" dirty="0"/>
              <a:t>The client could be an entity or its associates. </a:t>
            </a:r>
            <a:r>
              <a:rPr lang="en-US" altLang="en-GB" sz="2000" b="0" dirty="0"/>
              <a:t>I</a:t>
            </a:r>
            <a:r>
              <a:rPr lang="en-GB" sz="2000" b="0" dirty="0"/>
              <a:t>f you have unusual circumstances, you can apply for a PSB determination.</a:t>
            </a:r>
            <a:endParaRPr lang="en-GB" sz="2000" b="0" dirty="0"/>
          </a:p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6" name="Google Shape;625;p37"/>
          <p:cNvSpPr/>
          <p:nvPr/>
        </p:nvSpPr>
        <p:spPr>
          <a:xfrm>
            <a:off x="910295" y="3058313"/>
            <a:ext cx="280263" cy="2802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7" name="Google Shape;627;p37"/>
          <p:cNvSpPr/>
          <p:nvPr/>
        </p:nvSpPr>
        <p:spPr>
          <a:xfrm>
            <a:off x="910295" y="3611850"/>
            <a:ext cx="282813" cy="282796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8" name="TextBox 7"/>
          <p:cNvSpPr txBox="1"/>
          <p:nvPr/>
        </p:nvSpPr>
        <p:spPr>
          <a:xfrm>
            <a:off x="1411690" y="2984650"/>
            <a:ext cx="7013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IBM Plex Sans" panose="020B0604020202020204" charset="0"/>
                <a:sym typeface="+mn-ea"/>
              </a:rPr>
              <a:t>If yes, the PSI rules apply.</a:t>
            </a:r>
            <a:endParaRPr lang="en-GB" sz="2000" dirty="0">
              <a:latin typeface="IBM Plex Sans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1690" y="3572826"/>
            <a:ext cx="7013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IBM Plex Sans" panose="020B0604020202020204" charset="0"/>
              </a:rPr>
              <a:t>If not, you have met the 80% rule. </a:t>
            </a:r>
            <a:r>
              <a:rPr lang="en-SG" sz="2000" dirty="0">
                <a:latin typeface="IBM Plex Sans" panose="020B0604020202020204" charset="0"/>
              </a:rPr>
              <a:t>Proceed to the next step.</a:t>
            </a:r>
            <a:endParaRPr lang="en-GB" sz="2000" dirty="0">
              <a:latin typeface="IBM Plex Sans" panose="020B0604020202020204" charset="0"/>
            </a:endParaRPr>
          </a:p>
        </p:txBody>
      </p:sp>
      <p:grpSp>
        <p:nvGrpSpPr>
          <p:cNvPr id="10" name="Google Shape;767;p38"/>
          <p:cNvGrpSpPr/>
          <p:nvPr/>
        </p:nvGrpSpPr>
        <p:grpSpPr>
          <a:xfrm>
            <a:off x="844605" y="4427536"/>
            <a:ext cx="460705" cy="491455"/>
            <a:chOff x="9901824" y="937343"/>
            <a:chExt cx="744273" cy="793950"/>
          </a:xfrm>
        </p:grpSpPr>
        <p:grpSp>
          <p:nvGrpSpPr>
            <p:cNvPr id="11" name="Google Shape;768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8" name="Google Shape;769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770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771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772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773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774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775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776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777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778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</a:pPr>
                <a:endParaRPr sz="1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" name="Google Shape;779;p38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endParaRPr sz="1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80;p38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endParaRPr sz="1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81;p38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endParaRPr sz="1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82;p38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endParaRPr sz="1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83;p38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endParaRPr sz="1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84;p38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endParaRPr sz="1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122;p17"/>
          <p:cNvSpPr txBox="1"/>
          <p:nvPr/>
        </p:nvSpPr>
        <p:spPr>
          <a:xfrm>
            <a:off x="626745" y="1550670"/>
            <a:ext cx="7838440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b="0" dirty="0"/>
              <a:t>Do </a:t>
            </a:r>
            <a:r>
              <a:rPr lang="en-US" altLang="en-GB" b="0" dirty="0"/>
              <a:t>the </a:t>
            </a:r>
            <a:r>
              <a:rPr lang="en-GB" b="0" dirty="0"/>
              <a:t>PSI</a:t>
            </a:r>
            <a:r>
              <a:rPr lang="en-US" altLang="en-GB" b="0" dirty="0"/>
              <a:t> rules apply to you</a:t>
            </a:r>
            <a:r>
              <a:rPr lang="en-GB" b="0" dirty="0"/>
              <a:t>?</a:t>
            </a:r>
            <a:endParaRPr lang="en-GB" b="0" dirty="0"/>
          </a:p>
          <a:p>
            <a:r>
              <a:rPr lang="en-US" altLang="en-GB" b="0" dirty="0"/>
              <a:t>(80% Rule)</a:t>
            </a:r>
            <a:endParaRPr lang="en-US" alt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ldLvl="0" animBg="1"/>
      <p:bldP spid="7" grpId="0" bldLvl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4" name="Google Shape;122;p17"/>
          <p:cNvSpPr txBox="1"/>
          <p:nvPr/>
        </p:nvSpPr>
        <p:spPr>
          <a:xfrm>
            <a:off x="643890" y="2002790"/>
            <a:ext cx="7784465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sz="2400" b="0"/>
              <a:t>Remaining Tests for PSB assessment</a:t>
            </a:r>
            <a:endParaRPr lang="en-GB" sz="2400" b="0"/>
          </a:p>
        </p:txBody>
      </p:sp>
      <p:sp>
        <p:nvSpPr>
          <p:cNvPr id="5" name="Google Shape;123;p17"/>
          <p:cNvSpPr txBox="1"/>
          <p:nvPr/>
        </p:nvSpPr>
        <p:spPr>
          <a:xfrm>
            <a:off x="1332230" y="2513330"/>
            <a:ext cx="6718300" cy="252095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altLang="zh-CN" sz="2000" b="0" dirty="0"/>
              <a:t>You will pass the unrelated clients test if you meet both of the following conditions:</a:t>
            </a:r>
            <a:endParaRPr lang="en-US" altLang="zh-CN" sz="2000" b="0" dirty="0"/>
          </a:p>
          <a:p>
            <a:pPr marL="419100"/>
            <a:r>
              <a:rPr lang="en-US" altLang="zh-CN" sz="2000" b="0" dirty="0"/>
              <a:t>You have received PSI from two or more unrelated clients.</a:t>
            </a:r>
            <a:endParaRPr lang="en-US" altLang="zh-CN" sz="2000" b="0" dirty="0"/>
          </a:p>
          <a:p>
            <a:pPr marL="419100"/>
            <a:r>
              <a:rPr lang="en-US" altLang="zh-CN" sz="2000" b="0" dirty="0"/>
              <a:t>The work must have been offered to the public (e.g., through advertising).</a:t>
            </a:r>
            <a:endParaRPr lang="en-US" altLang="zh-CN" sz="2000" b="0" dirty="0"/>
          </a:p>
        </p:txBody>
      </p:sp>
      <p:grpSp>
        <p:nvGrpSpPr>
          <p:cNvPr id="6" name="Google Shape;543;p37"/>
          <p:cNvGrpSpPr/>
          <p:nvPr/>
        </p:nvGrpSpPr>
        <p:grpSpPr>
          <a:xfrm>
            <a:off x="749423" y="2585032"/>
            <a:ext cx="289533" cy="267651"/>
            <a:chOff x="5975075" y="2327500"/>
            <a:chExt cx="420100" cy="388350"/>
          </a:xfrm>
        </p:grpSpPr>
        <p:sp>
          <p:nvSpPr>
            <p:cNvPr id="7" name="Google Shape;544;p3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8" name="Google Shape;545;p3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</p:grpSp>
      <p:sp>
        <p:nvSpPr>
          <p:cNvPr id="3" name="TextBox 7"/>
          <p:cNvSpPr txBox="1"/>
          <p:nvPr/>
        </p:nvSpPr>
        <p:spPr>
          <a:xfrm>
            <a:off x="1404070" y="4586120"/>
            <a:ext cx="7013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latin typeface="IBM Plex Sans" panose="020B0604020202020204" charset="0"/>
                <a:sym typeface="+mn-ea"/>
              </a:rPr>
              <a:t>If you pass this test, your business is a Personal Services Business(PSB) and the PSI rules don't apply.</a:t>
            </a:r>
            <a:endParaRPr lang="en-GB" sz="2000" dirty="0">
              <a:latin typeface="IBM Plex Sans" panose="020B0604020202020204" charset="0"/>
            </a:endParaRPr>
          </a:p>
        </p:txBody>
      </p:sp>
      <p:sp>
        <p:nvSpPr>
          <p:cNvPr id="15" name="Google Shape;625;p37"/>
          <p:cNvSpPr/>
          <p:nvPr/>
        </p:nvSpPr>
        <p:spPr>
          <a:xfrm>
            <a:off x="766785" y="4708678"/>
            <a:ext cx="280263" cy="2802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17" name="Google Shape;627;p37"/>
          <p:cNvSpPr/>
          <p:nvPr/>
        </p:nvSpPr>
        <p:spPr>
          <a:xfrm>
            <a:off x="766785" y="5477480"/>
            <a:ext cx="282813" cy="282796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18" name="TextBox 8"/>
          <p:cNvSpPr txBox="1"/>
          <p:nvPr/>
        </p:nvSpPr>
        <p:spPr>
          <a:xfrm>
            <a:off x="1411690" y="5438456"/>
            <a:ext cx="7013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SG" sz="2000" dirty="0">
                <a:latin typeface="IBM Plex Sans" panose="020B0604020202020204" charset="0"/>
              </a:rPr>
              <a:t>If not, p</a:t>
            </a:r>
            <a:r>
              <a:rPr lang="en-SG" sz="2000" dirty="0">
                <a:latin typeface="IBM Plex Sans" panose="020B0604020202020204" charset="0"/>
              </a:rPr>
              <a:t>roceed to the next step.</a:t>
            </a:r>
            <a:endParaRPr lang="en-GB" sz="2000" dirty="0">
              <a:latin typeface="IBM Plex Sans" panose="020B0604020202020204" charset="0"/>
            </a:endParaRPr>
          </a:p>
        </p:txBody>
      </p:sp>
      <p:sp>
        <p:nvSpPr>
          <p:cNvPr id="19" name="Google Shape;122;p17"/>
          <p:cNvSpPr txBox="1"/>
          <p:nvPr/>
        </p:nvSpPr>
        <p:spPr>
          <a:xfrm>
            <a:off x="626745" y="1550670"/>
            <a:ext cx="7838440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b="0" dirty="0"/>
              <a:t>Do </a:t>
            </a:r>
            <a:r>
              <a:rPr lang="en-US" altLang="en-GB" b="0" dirty="0"/>
              <a:t>the </a:t>
            </a:r>
            <a:r>
              <a:rPr lang="en-GB" b="0" dirty="0"/>
              <a:t>PSI</a:t>
            </a:r>
            <a:r>
              <a:rPr lang="en-US" altLang="en-GB" b="0" dirty="0"/>
              <a:t> rules apply to you</a:t>
            </a:r>
            <a:r>
              <a:rPr lang="en-GB" b="0" dirty="0"/>
              <a:t>?</a:t>
            </a:r>
            <a:endParaRPr lang="en-GB" b="0" dirty="0"/>
          </a:p>
          <a:p>
            <a:r>
              <a:rPr lang="en-US" altLang="en-GB" b="0" dirty="0"/>
              <a:t>(U</a:t>
            </a:r>
            <a:r>
              <a:rPr lang="en-US" altLang="zh-CN" b="0" dirty="0">
                <a:sym typeface="+mn-ea"/>
              </a:rPr>
              <a:t>nrelated clients test</a:t>
            </a:r>
            <a:r>
              <a:rPr lang="en-US" altLang="en-GB" b="0" dirty="0"/>
              <a:t>)</a:t>
            </a:r>
            <a:endParaRPr lang="en-US" alt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15" grpId="0" bldLvl="0" animBg="1"/>
      <p:bldP spid="17" grpId="0" bldLvl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5" name="Google Shape;123;p17"/>
          <p:cNvSpPr txBox="1"/>
          <p:nvPr/>
        </p:nvSpPr>
        <p:spPr>
          <a:xfrm>
            <a:off x="1332230" y="2542540"/>
            <a:ext cx="6718300" cy="306578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altLang="zh-CN" sz="2000" b="0" dirty="0"/>
              <a:t>You will pass the employment test if your business meets one of the following conditions:</a:t>
            </a:r>
            <a:endParaRPr lang="en-US" altLang="zh-CN" sz="2000" b="0" dirty="0"/>
          </a:p>
          <a:p>
            <a:pPr marL="419100"/>
            <a:r>
              <a:rPr lang="en-US" altLang="zh-CN" sz="2000" b="0" dirty="0"/>
              <a:t>You have subcontractors who perform at least 20% of the principal work.</a:t>
            </a:r>
            <a:endParaRPr lang="en-US" altLang="zh-CN" sz="2000" b="0" dirty="0"/>
          </a:p>
          <a:p>
            <a:pPr marL="419100"/>
            <a:r>
              <a:rPr lang="en-US" altLang="zh-CN" sz="2000" b="0" dirty="0"/>
              <a:t>You have employed one or more apprentices for half the income year.</a:t>
            </a:r>
            <a:endParaRPr lang="en-US" altLang="zh-CN" sz="2000" b="0" dirty="0"/>
          </a:p>
        </p:txBody>
      </p:sp>
      <p:grpSp>
        <p:nvGrpSpPr>
          <p:cNvPr id="6" name="Google Shape;543;p37"/>
          <p:cNvGrpSpPr/>
          <p:nvPr/>
        </p:nvGrpSpPr>
        <p:grpSpPr>
          <a:xfrm>
            <a:off x="749423" y="2656787"/>
            <a:ext cx="289533" cy="267651"/>
            <a:chOff x="5975075" y="2327500"/>
            <a:chExt cx="420100" cy="388350"/>
          </a:xfrm>
        </p:grpSpPr>
        <p:sp>
          <p:nvSpPr>
            <p:cNvPr id="7" name="Google Shape;544;p3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8" name="Google Shape;545;p3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</p:grpSp>
      <p:sp>
        <p:nvSpPr>
          <p:cNvPr id="15" name="Google Shape;625;p37"/>
          <p:cNvSpPr/>
          <p:nvPr/>
        </p:nvSpPr>
        <p:spPr>
          <a:xfrm>
            <a:off x="766785" y="4708678"/>
            <a:ext cx="280263" cy="2802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17" name="Google Shape;627;p37"/>
          <p:cNvSpPr/>
          <p:nvPr/>
        </p:nvSpPr>
        <p:spPr>
          <a:xfrm>
            <a:off x="766785" y="5549235"/>
            <a:ext cx="282813" cy="282796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10" name="Google Shape;122;p17"/>
          <p:cNvSpPr txBox="1"/>
          <p:nvPr/>
        </p:nvSpPr>
        <p:spPr>
          <a:xfrm>
            <a:off x="643890" y="2002790"/>
            <a:ext cx="7784465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sz="2400" b="0"/>
              <a:t>Remaining Tests for PSB assessment</a:t>
            </a:r>
            <a:endParaRPr lang="en-GB" sz="2400" b="0"/>
          </a:p>
        </p:txBody>
      </p:sp>
      <p:sp>
        <p:nvSpPr>
          <p:cNvPr id="12" name="Google Shape;122;p17"/>
          <p:cNvSpPr txBox="1"/>
          <p:nvPr/>
        </p:nvSpPr>
        <p:spPr>
          <a:xfrm>
            <a:off x="626745" y="1550670"/>
            <a:ext cx="7838440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b="0" dirty="0"/>
              <a:t>Do </a:t>
            </a:r>
            <a:r>
              <a:rPr lang="en-US" altLang="en-GB" b="0" dirty="0"/>
              <a:t>the </a:t>
            </a:r>
            <a:r>
              <a:rPr lang="en-GB" b="0" dirty="0"/>
              <a:t>PSI</a:t>
            </a:r>
            <a:r>
              <a:rPr lang="en-US" altLang="en-GB" b="0" dirty="0"/>
              <a:t> rules apply to you</a:t>
            </a:r>
            <a:r>
              <a:rPr lang="en-GB" b="0" dirty="0"/>
              <a:t>?</a:t>
            </a:r>
            <a:endParaRPr lang="en-GB" b="0" dirty="0"/>
          </a:p>
          <a:p>
            <a:r>
              <a:rPr lang="en-US" altLang="en-GB" b="0" dirty="0"/>
              <a:t>(Employment</a:t>
            </a:r>
            <a:r>
              <a:rPr lang="en-US" altLang="zh-CN" b="0" dirty="0">
                <a:sym typeface="+mn-ea"/>
              </a:rPr>
              <a:t> test</a:t>
            </a:r>
            <a:r>
              <a:rPr lang="en-US" altLang="en-GB" b="0" dirty="0"/>
              <a:t>)</a:t>
            </a:r>
            <a:endParaRPr lang="en-US" altLang="en-GB" b="0" dirty="0"/>
          </a:p>
        </p:txBody>
      </p:sp>
      <p:sp>
        <p:nvSpPr>
          <p:cNvPr id="13" name="TextBox 7"/>
          <p:cNvSpPr txBox="1"/>
          <p:nvPr/>
        </p:nvSpPr>
        <p:spPr>
          <a:xfrm>
            <a:off x="1404070" y="4586120"/>
            <a:ext cx="7013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latin typeface="IBM Plex Sans" panose="020B0604020202020204" charset="0"/>
                <a:sym typeface="+mn-ea"/>
              </a:rPr>
              <a:t>If you pass this test, your business is a Personal Services Business(PSB) and the PSI rules don't apply.</a:t>
            </a:r>
            <a:endParaRPr lang="en-GB" sz="2000" dirty="0">
              <a:latin typeface="IBM Plex Sans" panose="020B060402020202020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1411690" y="5438456"/>
            <a:ext cx="7013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SG" sz="2000" dirty="0">
                <a:latin typeface="IBM Plex Sans" panose="020B0604020202020204" charset="0"/>
              </a:rPr>
              <a:t>If not, p</a:t>
            </a:r>
            <a:r>
              <a:rPr lang="en-SG" sz="2000" dirty="0">
                <a:latin typeface="IBM Plex Sans" panose="020B0604020202020204" charset="0"/>
              </a:rPr>
              <a:t>roceed to the next step.</a:t>
            </a:r>
            <a:endParaRPr lang="en-GB" sz="2000" dirty="0">
              <a:latin typeface="IBM Plex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5" grpId="0" bldLvl="0" animBg="1"/>
      <p:bldP spid="17" grpId="0" bldLvl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5" name="Google Shape;123;p17"/>
          <p:cNvSpPr txBox="1"/>
          <p:nvPr/>
        </p:nvSpPr>
        <p:spPr>
          <a:xfrm>
            <a:off x="1332230" y="2226310"/>
            <a:ext cx="6718300" cy="252095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altLang="zh-CN" sz="2000" b="0" dirty="0"/>
              <a:t>You will pass the business premises test if at all times in the income year you maintained and used a business premises which meets all of the following conditions:</a:t>
            </a:r>
            <a:endParaRPr lang="en-US" altLang="zh-CN" sz="2000" b="0" dirty="0"/>
          </a:p>
          <a:p>
            <a:pPr marL="419100"/>
            <a:r>
              <a:rPr lang="en-US" altLang="zh-CN" sz="2000" b="0" dirty="0"/>
              <a:t>used mainly to gain or produce PSI</a:t>
            </a:r>
            <a:endParaRPr lang="en-US" altLang="zh-CN" sz="2000" b="0" dirty="0"/>
          </a:p>
          <a:p>
            <a:pPr marL="419100"/>
            <a:r>
              <a:rPr lang="en-US" altLang="zh-CN" sz="2000" b="0" dirty="0"/>
              <a:t>used exclusively by you</a:t>
            </a:r>
            <a:endParaRPr lang="en-US" altLang="zh-CN" sz="2000" b="0" dirty="0"/>
          </a:p>
          <a:p>
            <a:pPr marL="419100"/>
            <a:r>
              <a:rPr lang="en-US" altLang="zh-CN" sz="2000" b="0" dirty="0"/>
              <a:t>physically separate from your private premises</a:t>
            </a:r>
            <a:endParaRPr lang="en-US" altLang="zh-CN" sz="2000" b="0" dirty="0"/>
          </a:p>
          <a:p>
            <a:pPr marL="419100"/>
            <a:r>
              <a:rPr lang="en-US" altLang="zh-CN" sz="2000" b="0" dirty="0"/>
              <a:t>physically separate from your clients' premises</a:t>
            </a:r>
            <a:endParaRPr lang="en-US" altLang="zh-CN" sz="2000" b="0" dirty="0"/>
          </a:p>
          <a:p>
            <a:pPr marL="419100"/>
            <a:endParaRPr lang="en-US" altLang="zh-CN" sz="2000" b="0" dirty="0"/>
          </a:p>
        </p:txBody>
      </p:sp>
      <p:grpSp>
        <p:nvGrpSpPr>
          <p:cNvPr id="6" name="Google Shape;543;p37"/>
          <p:cNvGrpSpPr/>
          <p:nvPr/>
        </p:nvGrpSpPr>
        <p:grpSpPr>
          <a:xfrm>
            <a:off x="749423" y="2298012"/>
            <a:ext cx="289533" cy="267651"/>
            <a:chOff x="5975075" y="2327500"/>
            <a:chExt cx="420100" cy="388350"/>
          </a:xfrm>
        </p:grpSpPr>
        <p:sp>
          <p:nvSpPr>
            <p:cNvPr id="7" name="Google Shape;544;p3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8" name="Google Shape;545;p3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</p:grpSp>
      <p:sp>
        <p:nvSpPr>
          <p:cNvPr id="15" name="Google Shape;625;p37"/>
          <p:cNvSpPr/>
          <p:nvPr/>
        </p:nvSpPr>
        <p:spPr>
          <a:xfrm>
            <a:off x="766785" y="5067453"/>
            <a:ext cx="280263" cy="2802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17" name="Google Shape;627;p37"/>
          <p:cNvSpPr/>
          <p:nvPr/>
        </p:nvSpPr>
        <p:spPr>
          <a:xfrm>
            <a:off x="766785" y="5836255"/>
            <a:ext cx="282813" cy="282796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18" name="TextBox 8"/>
          <p:cNvSpPr txBox="1"/>
          <p:nvPr/>
        </p:nvSpPr>
        <p:spPr>
          <a:xfrm>
            <a:off x="1411690" y="5797231"/>
            <a:ext cx="7013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SG" sz="2000" dirty="0">
                <a:latin typeface="IBM Plex Sans" panose="020B0604020202020204" charset="0"/>
              </a:rPr>
              <a:t>The PSI rules apply to you</a:t>
            </a:r>
            <a:r>
              <a:rPr lang="en-SG" sz="2000" dirty="0">
                <a:latin typeface="IBM Plex Sans" panose="020B0604020202020204" charset="0"/>
              </a:rPr>
              <a:t>.</a:t>
            </a:r>
            <a:endParaRPr lang="en-GB" sz="2000" dirty="0">
              <a:latin typeface="IBM Plex Sans" panose="020B0604020202020204" charset="0"/>
            </a:endParaRPr>
          </a:p>
        </p:txBody>
      </p:sp>
      <p:sp>
        <p:nvSpPr>
          <p:cNvPr id="9" name="Google Shape;122;p17"/>
          <p:cNvSpPr txBox="1"/>
          <p:nvPr/>
        </p:nvSpPr>
        <p:spPr>
          <a:xfrm>
            <a:off x="626745" y="1550670"/>
            <a:ext cx="7838440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b="0" dirty="0"/>
              <a:t>Do </a:t>
            </a:r>
            <a:r>
              <a:rPr lang="en-US" altLang="en-GB" b="0" dirty="0"/>
              <a:t>the </a:t>
            </a:r>
            <a:r>
              <a:rPr lang="en-GB" b="0" dirty="0"/>
              <a:t>PSI</a:t>
            </a:r>
            <a:r>
              <a:rPr lang="en-US" altLang="en-GB" b="0" dirty="0"/>
              <a:t> rules apply to you</a:t>
            </a:r>
            <a:r>
              <a:rPr lang="en-GB" b="0" dirty="0"/>
              <a:t>?</a:t>
            </a:r>
            <a:endParaRPr lang="en-GB" b="0" dirty="0"/>
          </a:p>
          <a:p>
            <a:r>
              <a:rPr lang="en-US" altLang="en-GB" b="0" dirty="0"/>
              <a:t>(B</a:t>
            </a:r>
            <a:r>
              <a:rPr lang="en-US" altLang="zh-CN" b="0" dirty="0">
                <a:sym typeface="+mn-ea"/>
              </a:rPr>
              <a:t>usiness premises</a:t>
            </a:r>
            <a:r>
              <a:rPr lang="en-US" altLang="zh-CN" b="0" dirty="0">
                <a:sym typeface="+mn-ea"/>
              </a:rPr>
              <a:t> test</a:t>
            </a:r>
            <a:r>
              <a:rPr lang="en-US" altLang="en-GB" b="0" dirty="0"/>
              <a:t>)</a:t>
            </a:r>
            <a:endParaRPr lang="en-US" altLang="en-GB" b="0" dirty="0"/>
          </a:p>
        </p:txBody>
      </p:sp>
      <p:sp>
        <p:nvSpPr>
          <p:cNvPr id="13" name="TextBox 7"/>
          <p:cNvSpPr txBox="1"/>
          <p:nvPr/>
        </p:nvSpPr>
        <p:spPr>
          <a:xfrm>
            <a:off x="1404070" y="4944895"/>
            <a:ext cx="7013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latin typeface="IBM Plex Sans" panose="020B0604020202020204" charset="0"/>
                <a:sym typeface="+mn-ea"/>
              </a:rPr>
              <a:t>If you pass this test, your business is a Personal Services Business(PSB) and the PSI rules don't apply.</a:t>
            </a:r>
            <a:endParaRPr lang="en-GB" sz="2000" dirty="0">
              <a:latin typeface="IBM Plex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5" grpId="0" bldLvl="0" animBg="1"/>
      <p:bldP spid="17" grpId="0" bldLvl="0" animBg="1"/>
      <p:bldP spid="1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ctrTitle" idx="4294967295"/>
          </p:nvPr>
        </p:nvSpPr>
        <p:spPr>
          <a:xfrm>
            <a:off x="714226" y="2149555"/>
            <a:ext cx="6681930" cy="11598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/>
          <a:p>
            <a:pPr lvl="0"/>
            <a:r>
              <a:rPr lang="en-US" dirty="0"/>
              <a:t>T</a:t>
            </a:r>
            <a:r>
              <a:rPr lang="en-US" dirty="0"/>
              <a:t>ax obligation for sole traders that pass the PSB tests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4294967295"/>
          </p:nvPr>
        </p:nvSpPr>
        <p:spPr>
          <a:xfrm>
            <a:off x="714226" y="2449949"/>
            <a:ext cx="7737985" cy="142191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/>
          <a:p>
            <a:r>
              <a:rPr lang="en-US" altLang="zh-CN" sz="2800" dirty="0"/>
              <a:t>If you received PSI but found that the rules do not apply, there are no changes to the deductions you can claim against the income.</a:t>
            </a:r>
            <a:endParaRPr lang="en-US" altLang="zh-CN" sz="2800" dirty="0"/>
          </a:p>
          <a:p>
            <a:r>
              <a:rPr lang="en-US" altLang="zh-CN" sz="2800" dirty="0"/>
              <a:t>You can claim a tax deduction for most expenses you incur in carrying on your business if they are directly related to earning your assessable income.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8309413" y="1196606"/>
            <a:ext cx="499206" cy="531902"/>
            <a:chOff x="5970800" y="1619250"/>
            <a:chExt cx="428650" cy="456725"/>
          </a:xfrm>
        </p:grpSpPr>
        <p:sp>
          <p:nvSpPr>
            <p:cNvPr id="150" name="Google Shape;150;p1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</p:spTree>
  </p:cSld>
  <p:clrMapOvr>
    <a:masterClrMapping/>
  </p:clrMapOvr>
  <p:transition advTm="14531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ctrTitle" idx="4294967295"/>
          </p:nvPr>
        </p:nvSpPr>
        <p:spPr>
          <a:xfrm>
            <a:off x="777649" y="1929152"/>
            <a:ext cx="6681930" cy="11598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/>
          <a:p>
            <a:pPr lvl="0"/>
            <a:br>
              <a:rPr lang="en-US" dirty="0"/>
            </a:br>
            <a:endParaRPr lang="en-GB"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4294967295"/>
          </p:nvPr>
        </p:nvSpPr>
        <p:spPr>
          <a:xfrm>
            <a:off x="777650" y="2540162"/>
            <a:ext cx="7737985" cy="2877658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/>
          <a:p>
            <a:pPr marL="0" indent="0">
              <a:buNone/>
            </a:pPr>
            <a:r>
              <a:rPr lang="en-US" altLang="zh-CN" sz="1800" dirty="0"/>
              <a:t>If you earn PSI and the PSI rules apply to that income, the types of deductions you can claim may be affected. 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r>
              <a:rPr lang="en-US" sz="1800" dirty="0"/>
              <a:t>The following deductions cannot be claimed against the PSI:</a:t>
            </a:r>
            <a:endParaRPr lang="en-US" sz="1800" dirty="0"/>
          </a:p>
          <a:p>
            <a:pPr marL="285750" indent="-285750"/>
            <a:r>
              <a:rPr lang="en-US" sz="1800" dirty="0"/>
              <a:t>Rent, mortgage interest, rates or land tax for your homes</a:t>
            </a:r>
            <a:endParaRPr lang="en-US" sz="1800" dirty="0"/>
          </a:p>
          <a:p>
            <a:pPr marL="285750" indent="-285750"/>
            <a:r>
              <a:rPr lang="en-US" altLang="zh-CN" sz="1800" dirty="0"/>
              <a:t>Payments to associates for non-principal work</a:t>
            </a:r>
            <a:endParaRPr lang="en-US" altLang="zh-CN" sz="1800" dirty="0"/>
          </a:p>
          <a:p>
            <a:pPr marL="285750" indent="-285750"/>
            <a:r>
              <a:rPr lang="en-US" altLang="zh-CN" sz="1800" dirty="0"/>
              <a:t>Super contributions for associates for non-principal work</a:t>
            </a:r>
            <a:endParaRPr lang="en-US" altLang="zh-CN" sz="1800" dirty="0"/>
          </a:p>
          <a:p>
            <a:pPr marL="285750" indent="-285750"/>
            <a:r>
              <a:rPr lang="en-US" sz="1800" dirty="0"/>
              <a:t>Other expenses not generally entitled to employees</a:t>
            </a:r>
            <a:endParaRPr lang="en-US" sz="1800" dirty="0"/>
          </a:p>
          <a:p>
            <a:pPr marL="285750" indent="-285750"/>
            <a:endParaRPr lang="en-US" sz="1800" dirty="0"/>
          </a:p>
          <a:p>
            <a:pPr marL="0" indent="0">
              <a:buNone/>
            </a:pPr>
            <a:r>
              <a:rPr lang="en-US" altLang="zh-CN" sz="1800" dirty="0"/>
              <a:t>In general, when you earn PSI you are treated as though you are in the same position as an employee.</a:t>
            </a:r>
            <a:endParaRPr lang="en-US" altLang="zh-CN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sz="1400" dirty="0"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8309413" y="1196606"/>
            <a:ext cx="499206" cy="531902"/>
            <a:chOff x="5970800" y="1619250"/>
            <a:chExt cx="428650" cy="456725"/>
          </a:xfrm>
        </p:grpSpPr>
        <p:sp>
          <p:nvSpPr>
            <p:cNvPr id="150" name="Google Shape;150;p1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</p:grpSp>
      <p:sp>
        <p:nvSpPr>
          <p:cNvPr id="2" name="灯片编号占位符 1"/>
          <p:cNvSpPr txBox="1"/>
          <p:nvPr/>
        </p:nvSpPr>
        <p:spPr bwMode="auto">
          <a:xfrm>
            <a:off x="8101013" y="6093296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A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Geneva" panose="020B0503030404040204" pitchFamily="-8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Geneva" panose="020B0503030404040204" pitchFamily="-8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Geneva" panose="020B0503030404040204" pitchFamily="-8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Geneva" panose="020B0503030404040204" pitchFamily="-8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Geneva" panose="020B0503030404040204" pitchFamily="-8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Geneva" panose="020B0503030404040204" pitchFamily="-8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Geneva" panose="020B0503030404040204" pitchFamily="-8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Geneva" panose="020B0503030404040204" pitchFamily="-8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Geneva" panose="020B0503030404040204" pitchFamily="-8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AU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4" name="Google Shape;133;p18"/>
          <p:cNvSpPr txBox="1">
            <a:spLocks noGrp="1"/>
          </p:cNvSpPr>
          <p:nvPr/>
        </p:nvSpPr>
        <p:spPr>
          <a:xfrm>
            <a:off x="714226" y="2149555"/>
            <a:ext cx="6681930" cy="1159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lvl="0"/>
            <a:r>
              <a:rPr lang="en-US" b="0" dirty="0"/>
              <a:t>Tax obligation for sole traders that do not pass the PSB tests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</p:cSld>
  <p:clrMapOvr>
    <a:masterClrMapping/>
  </p:clrMapOvr>
  <p:transition advTm="14531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4" name="Google Shape;122;p17"/>
          <p:cNvSpPr txBox="1"/>
          <p:nvPr/>
        </p:nvSpPr>
        <p:spPr>
          <a:xfrm>
            <a:off x="661896" y="1556792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US" altLang="en-GB" b="0" dirty="0"/>
              <a:t>R</a:t>
            </a:r>
            <a:r>
              <a:rPr lang="en-US" altLang="en-GB" b="0" dirty="0"/>
              <a:t>ecording Keeping</a:t>
            </a:r>
            <a:endParaRPr lang="en-US" altLang="en-GB" b="0" dirty="0"/>
          </a:p>
        </p:txBody>
      </p:sp>
      <p:sp>
        <p:nvSpPr>
          <p:cNvPr id="5" name="Google Shape;123;p17"/>
          <p:cNvSpPr txBox="1"/>
          <p:nvPr/>
        </p:nvSpPr>
        <p:spPr>
          <a:xfrm>
            <a:off x="661670" y="2336800"/>
            <a:ext cx="5690235" cy="284353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1600" b="0" dirty="0"/>
              <a:t>For most expenses you need a receipt or similar document from the supplier that shows all of the following:</a:t>
            </a:r>
            <a:endParaRPr lang="en-US" altLang="zh-CN" sz="1600" b="0" dirty="0"/>
          </a:p>
          <a:p>
            <a:pPr marL="0" indent="0">
              <a:buNone/>
            </a:pPr>
            <a:r>
              <a:rPr lang="en-US" altLang="zh-CN" sz="1600" b="0" dirty="0"/>
              <a:t>-the name or business name of the supplier</a:t>
            </a:r>
            <a:endParaRPr lang="en-US" altLang="zh-CN" sz="1600" b="0" dirty="0"/>
          </a:p>
          <a:p>
            <a:pPr marL="0" indent="0">
              <a:buNone/>
            </a:pPr>
            <a:r>
              <a:rPr lang="en-US" altLang="zh-CN" sz="1600" b="0" dirty="0"/>
              <a:t>-the amount of the expense or cost of the asset</a:t>
            </a:r>
            <a:endParaRPr lang="en-US" altLang="zh-CN" sz="1600" b="0" dirty="0"/>
          </a:p>
          <a:p>
            <a:pPr marL="0" indent="0">
              <a:buNone/>
            </a:pPr>
            <a:r>
              <a:rPr lang="en-US" altLang="zh-CN" sz="1600" b="0" dirty="0"/>
              <a:t>-the nature of the goods or services that you purchase</a:t>
            </a:r>
            <a:endParaRPr lang="en-US" altLang="zh-CN" sz="1600" b="0" dirty="0"/>
          </a:p>
          <a:p>
            <a:pPr marL="0" indent="0">
              <a:buNone/>
            </a:pPr>
            <a:r>
              <a:rPr lang="en-US" altLang="zh-CN" sz="1600" b="0" dirty="0"/>
              <a:t>-the date you purchase the goods or services(must be within the financial year)</a:t>
            </a:r>
            <a:endParaRPr lang="en-US" altLang="zh-CN" sz="1600" b="0" dirty="0"/>
          </a:p>
          <a:p>
            <a:pPr marL="0" indent="0">
              <a:buNone/>
            </a:pPr>
            <a:r>
              <a:rPr lang="en-US" altLang="zh-CN" sz="1600" b="0" dirty="0"/>
              <a:t>-the date the document was produced.</a:t>
            </a:r>
            <a:endParaRPr lang="en-US" altLang="zh-CN" sz="1600" b="0" dirty="0"/>
          </a:p>
          <a:p>
            <a:pPr marL="0" indent="0">
              <a:buNone/>
            </a:pPr>
            <a:r>
              <a:rPr lang="en-US" altLang="zh-CN" sz="1600" b="0" dirty="0"/>
              <a:t>-they must be in English where you incur the expense in Australia.</a:t>
            </a:r>
            <a:endParaRPr lang="en-US" altLang="zh-CN" sz="1600" b="0" dirty="0"/>
          </a:p>
          <a:p>
            <a:pPr marL="0" indent="0">
              <a:buNone/>
            </a:pPr>
            <a:endParaRPr lang="en-US" altLang="zh-CN" sz="1600" b="0" dirty="0"/>
          </a:p>
          <a:p>
            <a:pPr marL="0" indent="0">
              <a:buNone/>
            </a:pPr>
            <a:r>
              <a:rPr lang="en-US" altLang="zh-CN" sz="1600" b="0" dirty="0"/>
              <a:t>All records must be retained for 5 years after you lodge the relevant tax return.</a:t>
            </a:r>
            <a:endParaRPr lang="en-US" altLang="zh-CN" sz="1600" b="0" dirty="0"/>
          </a:p>
        </p:txBody>
      </p:sp>
      <p:grpSp>
        <p:nvGrpSpPr>
          <p:cNvPr id="6" name="Google Shape;125;p17"/>
          <p:cNvGrpSpPr/>
          <p:nvPr/>
        </p:nvGrpSpPr>
        <p:grpSpPr>
          <a:xfrm>
            <a:off x="8177581" y="1181242"/>
            <a:ext cx="505699" cy="505699"/>
            <a:chOff x="2594325" y="1627175"/>
            <a:chExt cx="440850" cy="440850"/>
          </a:xfrm>
        </p:grpSpPr>
        <p:sp>
          <p:nvSpPr>
            <p:cNvPr id="7" name="Google Shape;126;p1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8" name="Google Shape;127;p1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9" name="Google Shape;128;p1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86" y="2844048"/>
            <a:ext cx="2089245" cy="14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/>
          </a:p>
        </p:txBody>
      </p:sp>
      <p:sp>
        <p:nvSpPr>
          <p:cNvPr id="4" name="Google Shape;199;p22"/>
          <p:cNvSpPr txBox="1"/>
          <p:nvPr/>
        </p:nvSpPr>
        <p:spPr bwMode="auto">
          <a:xfrm>
            <a:off x="971600" y="2739000"/>
            <a:ext cx="7450633" cy="13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br>
              <a:rPr lang="en-SG" b="0" dirty="0">
                <a:solidFill>
                  <a:schemeClr val="dk1"/>
                </a:solidFill>
              </a:rPr>
            </a:br>
            <a:r>
              <a:rPr lang="en-US" altLang="en-SG" b="0" dirty="0">
                <a:solidFill>
                  <a:schemeClr val="dk1"/>
                </a:solidFill>
              </a:rPr>
              <a:t>Work-related </a:t>
            </a:r>
            <a:r>
              <a:rPr lang="en-SG" b="0" dirty="0">
                <a:solidFill>
                  <a:schemeClr val="dk1"/>
                </a:solidFill>
              </a:rPr>
              <a:t>Car expenses (cars under 1 tonne)</a:t>
            </a:r>
            <a:endParaRPr lang="en-SG" b="0" dirty="0">
              <a:solidFill>
                <a:schemeClr val="dk1"/>
              </a:solidFill>
            </a:endParaRPr>
          </a:p>
        </p:txBody>
      </p:sp>
      <p:grpSp>
        <p:nvGrpSpPr>
          <p:cNvPr id="5" name="Google Shape;628;p37"/>
          <p:cNvGrpSpPr/>
          <p:nvPr/>
        </p:nvGrpSpPr>
        <p:grpSpPr>
          <a:xfrm>
            <a:off x="7523264" y="1124744"/>
            <a:ext cx="577749" cy="595264"/>
            <a:chOff x="5275975" y="4344850"/>
            <a:chExt cx="470150" cy="398125"/>
          </a:xfrm>
        </p:grpSpPr>
        <p:sp>
          <p:nvSpPr>
            <p:cNvPr id="6" name="Google Shape;629;p37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7" name="Google Shape;630;p37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  <p:sp>
          <p:nvSpPr>
            <p:cNvPr id="8" name="Google Shape;631;p37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</a:p>
          </p:txBody>
        </p:sp>
      </p:grpSp>
      <p:sp>
        <p:nvSpPr>
          <p:cNvPr id="3" name="Google Shape;122;p17"/>
          <p:cNvSpPr txBox="1"/>
          <p:nvPr/>
        </p:nvSpPr>
        <p:spPr>
          <a:xfrm>
            <a:off x="661896" y="1556792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US" altLang="en-GB" b="0" dirty="0"/>
              <a:t>Deductions</a:t>
            </a:r>
            <a:endParaRPr lang="en-US" altLang="en-GB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4" name="Google Shape;159;p19"/>
          <p:cNvSpPr txBox="1"/>
          <p:nvPr/>
        </p:nvSpPr>
        <p:spPr>
          <a:xfrm>
            <a:off x="899795" y="2487295"/>
            <a:ext cx="3672840" cy="284353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800" b="1" dirty="0"/>
              <a:t>Cents/kilometre</a:t>
            </a:r>
            <a:endParaRPr lang="en-US" sz="2000" b="0" dirty="0"/>
          </a:p>
          <a:p>
            <a:r>
              <a:rPr lang="en-US" sz="2000" b="0" dirty="0">
                <a:sym typeface="+mn-ea"/>
              </a:rPr>
              <a:t>Total business kilometres traveled multiplied by </a:t>
            </a:r>
            <a:r>
              <a:rPr lang="en-US" sz="2000" dirty="0">
                <a:latin typeface="Arial Bold" panose="020B0604020202090204" charset="0"/>
                <a:cs typeface="Arial Bold" panose="020B0604020202090204" charset="0"/>
                <a:sym typeface="+mn-ea"/>
              </a:rPr>
              <a:t>$0.88</a:t>
            </a:r>
            <a:r>
              <a:rPr lang="en-US" sz="2000" b="0" dirty="0">
                <a:sym typeface="+mn-ea"/>
              </a:rPr>
              <a:t> equals total deductions</a:t>
            </a:r>
            <a:endParaRPr lang="en-US" sz="2000" b="0" dirty="0"/>
          </a:p>
          <a:p>
            <a:r>
              <a:rPr lang="en-US" altLang="zh-CN" sz="2000" b="0" dirty="0"/>
              <a:t>The rate covers all car expenses, including depreciation</a:t>
            </a:r>
            <a:endParaRPr lang="en-US" altLang="zh-CN" sz="2000" b="0" dirty="0"/>
          </a:p>
          <a:p>
            <a:r>
              <a:rPr lang="en-US" sz="2000" b="0" dirty="0">
                <a:sym typeface="+mn-ea"/>
              </a:rPr>
              <a:t>Maximum claim is </a:t>
            </a:r>
            <a:r>
              <a:rPr lang="en-US" sz="2000" dirty="0">
                <a:sym typeface="+mn-ea"/>
              </a:rPr>
              <a:t>$0.</a:t>
            </a:r>
            <a:r>
              <a:rPr lang="en-US" altLang="zh-CN" sz="2000" dirty="0">
                <a:sym typeface="+mn-ea"/>
              </a:rPr>
              <a:t>88</a:t>
            </a:r>
            <a:r>
              <a:rPr lang="en-US" sz="2000" dirty="0">
                <a:latin typeface="Arial Bold" panose="020B0604020202090204" charset="0"/>
                <a:cs typeface="Arial Bold" panose="020B0604020202090204" charset="0"/>
                <a:sym typeface="+mn-ea"/>
              </a:rPr>
              <a:t> x 5000km</a:t>
            </a:r>
            <a:endParaRPr lang="en-US" sz="2000" dirty="0">
              <a:latin typeface="Arial Bold" panose="020B0604020202090204" charset="0"/>
              <a:cs typeface="Arial Bold" panose="020B0604020202090204" charset="0"/>
            </a:endParaRPr>
          </a:p>
          <a:p>
            <a:endParaRPr lang="en-US" altLang="zh-CN" sz="2000" dirty="0"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6" name="Google Shape;161;p19"/>
          <p:cNvSpPr txBox="1"/>
          <p:nvPr/>
        </p:nvSpPr>
        <p:spPr>
          <a:xfrm>
            <a:off x="4850167" y="2487143"/>
            <a:ext cx="3635365" cy="28437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800" b="1" dirty="0"/>
              <a:t>Logbook</a:t>
            </a:r>
            <a:endParaRPr lang="en-GB" sz="2800" b="1" dirty="0"/>
          </a:p>
          <a:p>
            <a:r>
              <a:rPr lang="en-US" altLang="en-GB" sz="1800" b="0" dirty="0"/>
              <a:t>Keep a </a:t>
            </a:r>
            <a:r>
              <a:rPr lang="en-US" altLang="zh-CN" sz="1800" b="0" dirty="0"/>
              <a:t>continuous</a:t>
            </a:r>
            <a:r>
              <a:rPr lang="en-GB" sz="1800" b="0" dirty="0"/>
              <a:t> record for 12 weeks</a:t>
            </a:r>
            <a:r>
              <a:rPr lang="en-US" altLang="en-GB" sz="1800" b="0" dirty="0"/>
              <a:t> of total kilometres traveled</a:t>
            </a:r>
            <a:endParaRPr lang="en-US" altLang="en-GB" sz="1800" b="0" dirty="0"/>
          </a:p>
          <a:p>
            <a:r>
              <a:rPr lang="en-US" altLang="zh-CN" sz="1800" b="0" dirty="0"/>
              <a:t>Calculate your work-related use percentage by dividing work kilometres by total kilometres</a:t>
            </a:r>
            <a:endParaRPr lang="en-US" altLang="zh-CN" sz="1800" b="0" dirty="0"/>
          </a:p>
          <a:p>
            <a:r>
              <a:rPr lang="en-US" altLang="zh-CN" sz="1800" b="0" dirty="0"/>
              <a:t>Multiply this percentage by total car expenses to determine deductions</a:t>
            </a:r>
            <a:endParaRPr lang="en-US" altLang="zh-CN" sz="1800" b="0" dirty="0"/>
          </a:p>
          <a:p>
            <a:r>
              <a:rPr lang="en-US" altLang="zh-CN" sz="1800" b="0" dirty="0"/>
              <a:t>With this method, you calculate depreciation separately.</a:t>
            </a:r>
            <a:endParaRPr lang="en-US" altLang="zh-CN" sz="1800" b="0" dirty="0"/>
          </a:p>
        </p:txBody>
      </p:sp>
      <p:sp>
        <p:nvSpPr>
          <p:cNvPr id="10" name="Google Shape;122;p17"/>
          <p:cNvSpPr txBox="1"/>
          <p:nvPr/>
        </p:nvSpPr>
        <p:spPr>
          <a:xfrm>
            <a:off x="643890" y="1859280"/>
            <a:ext cx="7784465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US" altLang="en-GB" sz="2400" b="0"/>
              <a:t>If you own or lease a car, y</a:t>
            </a:r>
            <a:r>
              <a:rPr lang="en-US" altLang="zh-CN" sz="2400" b="0"/>
              <a:t>ou can use either of 2 methods to calculate deductions for car expenses:</a:t>
            </a:r>
            <a:endParaRPr lang="en-US" altLang="zh-CN" sz="2400" b="0"/>
          </a:p>
        </p:txBody>
      </p:sp>
      <p:sp>
        <p:nvSpPr>
          <p:cNvPr id="3" name="Google Shape;122;p17"/>
          <p:cNvSpPr txBox="1"/>
          <p:nvPr/>
        </p:nvSpPr>
        <p:spPr>
          <a:xfrm>
            <a:off x="661896" y="1054507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US" altLang="en-GB" b="0" dirty="0"/>
              <a:t>Deductions</a:t>
            </a:r>
            <a:endParaRPr lang="en-US" alt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637540" y="2733675"/>
            <a:ext cx="7333615" cy="243395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0" dirty="0"/>
              <a:t>To claim a deduction </a:t>
            </a:r>
            <a:r>
              <a:rPr lang="en-US" altLang="zh-CN" sz="1600" b="0">
                <a:sym typeface="+mn-ea"/>
              </a:rPr>
              <a:t>that does not belong to you or is not a car</a:t>
            </a:r>
            <a:r>
              <a:rPr lang="en-US" altLang="zh-CN" sz="1600" b="0" dirty="0"/>
              <a:t>, you:</a:t>
            </a:r>
            <a:endParaRPr lang="en-US" altLang="zh-CN" sz="1600" b="0" dirty="0"/>
          </a:p>
          <a:p>
            <a:r>
              <a:rPr lang="en-US" altLang="zh-CN" sz="1600" b="0" dirty="0"/>
              <a:t>work out your actual expenses for your work-related travel in the vehicle</a:t>
            </a:r>
            <a:endParaRPr lang="en-US" altLang="zh-CN" sz="1600" b="0" dirty="0"/>
          </a:p>
          <a:p>
            <a:r>
              <a:rPr lang="en-US" altLang="zh-CN" sz="1600" b="0" dirty="0"/>
              <a:t>claim the deduction in your tax return as a work-related travel expense (not as a work-related car expense).</a:t>
            </a:r>
            <a:endParaRPr lang="en-US" altLang="zh-CN" sz="1600" b="0" dirty="0"/>
          </a:p>
          <a:p>
            <a:pPr marL="0" indent="0">
              <a:buNone/>
            </a:pPr>
            <a:endParaRPr lang="en-US" altLang="zh-CN" sz="1600" b="0" dirty="0"/>
          </a:p>
          <a:p>
            <a:pPr marL="0" indent="0">
              <a:buNone/>
            </a:pPr>
            <a:r>
              <a:rPr lang="en-US" altLang="zh-CN" sz="1600" b="0" dirty="0"/>
              <a:t>You can't use the cents per kilometre method or the logbook method to work out your claim. However, as you can only claim a deduction for the expenses related to your work-related travel, you may wish to keep a document similar to a logbook to calculate your work-related use percentage. </a:t>
            </a:r>
            <a:endParaRPr lang="en-US" altLang="zh-CN" sz="1600" b="0" dirty="0"/>
          </a:p>
        </p:txBody>
      </p:sp>
      <p:sp>
        <p:nvSpPr>
          <p:cNvPr id="10" name="Google Shape;122;p17"/>
          <p:cNvSpPr txBox="1"/>
          <p:nvPr/>
        </p:nvSpPr>
        <p:spPr>
          <a:xfrm>
            <a:off x="643890" y="1931035"/>
            <a:ext cx="7784465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US" altLang="zh-CN" sz="2400" b="0"/>
              <a:t>Using a vehicle that isn't yours</a:t>
            </a:r>
            <a:r>
              <a:rPr lang="en-US" altLang="zh-CN" sz="2400" b="0"/>
              <a:t> </a:t>
            </a:r>
            <a:endParaRPr lang="en-US" altLang="zh-CN" sz="2400" b="0"/>
          </a:p>
        </p:txBody>
      </p:sp>
      <p:sp>
        <p:nvSpPr>
          <p:cNvPr id="3" name="Google Shape;122;p17"/>
          <p:cNvSpPr txBox="1"/>
          <p:nvPr/>
        </p:nvSpPr>
        <p:spPr>
          <a:xfrm>
            <a:off x="661896" y="1054507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US" altLang="en-GB" b="0" dirty="0"/>
              <a:t>Deductions</a:t>
            </a:r>
            <a:endParaRPr lang="en-US" altLang="en-GB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0392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3" name="Google Shape;104;p15"/>
          <p:cNvSpPr txBox="1"/>
          <p:nvPr/>
        </p:nvSpPr>
        <p:spPr>
          <a:xfrm>
            <a:off x="395536" y="692696"/>
            <a:ext cx="7561671" cy="12606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AU" b="0"/>
              <a:t>Are you a sole trader?</a:t>
            </a:r>
            <a:endParaRPr lang="en-AU" b="0" dirty="0"/>
          </a:p>
        </p:txBody>
      </p:sp>
      <p:sp>
        <p:nvSpPr>
          <p:cNvPr id="4" name="Google Shape;105;p15"/>
          <p:cNvSpPr txBox="1"/>
          <p:nvPr/>
        </p:nvSpPr>
        <p:spPr>
          <a:xfrm>
            <a:off x="723398" y="2558633"/>
            <a:ext cx="6905945" cy="2072091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AU" b="0"/>
              <a:t>If you run your own personal business, </a:t>
            </a:r>
            <a:r>
              <a:rPr lang="en-US" altLang="zh-CN" b="0"/>
              <a:t>or earn income outside of an employment relationship</a:t>
            </a:r>
            <a:r>
              <a:rPr lang="en-AU" b="0"/>
              <a:t>, you may be considered a sole trader.</a:t>
            </a:r>
            <a:endParaRPr lang="en-AU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title"/>
          </p:nvPr>
        </p:nvSpPr>
        <p:spPr>
          <a:xfrm>
            <a:off x="787200" y="1572050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</a:rPr>
              <a:t>No Petrol Receipt?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8309434" y="1196595"/>
            <a:ext cx="499196" cy="49916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grpSp>
        <p:nvGrpSpPr>
          <p:cNvPr id="296" name="Google Shape;296;p28"/>
          <p:cNvGrpSpPr/>
          <p:nvPr/>
        </p:nvGrpSpPr>
        <p:grpSpPr>
          <a:xfrm>
            <a:off x="4954552" y="2517700"/>
            <a:ext cx="2445887" cy="2297450"/>
            <a:chOff x="5632317" y="1189775"/>
            <a:chExt cx="3305700" cy="2297450"/>
          </a:xfrm>
        </p:grpSpPr>
        <p:sp>
          <p:nvSpPr>
            <p:cNvPr id="297" name="Google Shape;297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latin typeface="IBM Plex Serif"/>
                  <a:ea typeface="IBM Plex Serif"/>
                  <a:cs typeface="IBM Plex Serif"/>
                  <a:sym typeface="IBM Plex Serif"/>
                </a:rPr>
                <a:t>Step</a:t>
              </a:r>
              <a:r>
                <a:rPr lang="en-GB" dirty="0">
                  <a:latin typeface="IBM Plex Serif"/>
                  <a:ea typeface="IBM Plex Serif"/>
                  <a:cs typeface="IBM Plex Serif"/>
                  <a:sym typeface="IBM Plex Serif"/>
                </a:rPr>
                <a:t> 3</a:t>
              </a:r>
              <a:endParaRPr dirty="0"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298" name="Google Shape;298;p28"/>
            <p:cNvSpPr txBox="1"/>
            <p:nvPr/>
          </p:nvSpPr>
          <p:spPr>
            <a:xfrm>
              <a:off x="6167050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SG" sz="1200" dirty="0">
                  <a:latin typeface="IBM Plex Sans"/>
                  <a:ea typeface="IBM Plex Sans"/>
                  <a:cs typeface="IBM Plex Sans"/>
                  <a:sym typeface="IBM Plex Sans"/>
                </a:rPr>
                <a:t>Total km travelled x fuel consumption (</a:t>
              </a:r>
              <a:r>
                <a:rPr lang="en-SG" sz="1200" dirty="0" err="1">
                  <a:latin typeface="IBM Plex Sans"/>
                  <a:ea typeface="IBM Plex Sans"/>
                  <a:cs typeface="IBM Plex Sans"/>
                  <a:sym typeface="IBM Plex Sans"/>
                </a:rPr>
                <a:t>eg</a:t>
              </a:r>
              <a:r>
                <a:rPr lang="en-SG" sz="1200" dirty="0">
                  <a:latin typeface="IBM Plex Sans"/>
                  <a:ea typeface="IBM Plex Sans"/>
                  <a:cs typeface="IBM Plex Sans"/>
                  <a:sym typeface="IBM Plex Sans"/>
                </a:rPr>
                <a:t> 10lts)/100 x fuel price per litre</a:t>
              </a:r>
              <a:endParaRPr sz="1200" dirty="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99" name="Google Shape;299;p28"/>
          <p:cNvGrpSpPr/>
          <p:nvPr/>
        </p:nvGrpSpPr>
        <p:grpSpPr>
          <a:xfrm>
            <a:off x="787201" y="2517914"/>
            <a:ext cx="2624351" cy="2297236"/>
            <a:chOff x="0" y="1189989"/>
            <a:chExt cx="3546900" cy="2297236"/>
          </a:xfrm>
        </p:grpSpPr>
        <p:sp>
          <p:nvSpPr>
            <p:cNvPr id="300" name="Google Shape;300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latin typeface="IBM Plex Serif"/>
                  <a:ea typeface="IBM Plex Serif"/>
                  <a:cs typeface="IBM Plex Serif"/>
                  <a:sym typeface="IBM Plex Serif"/>
                </a:rPr>
                <a:t>Step</a:t>
              </a:r>
              <a:r>
                <a:rPr lang="en-GB" dirty="0">
                  <a:latin typeface="IBM Plex Serif"/>
                  <a:ea typeface="IBM Plex Serif"/>
                  <a:cs typeface="IBM Plex Serif"/>
                  <a:sym typeface="IBM Plex Serif"/>
                </a:rPr>
                <a:t> 1</a:t>
              </a:r>
              <a:endParaRPr dirty="0"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01" name="Google Shape;301;p28"/>
            <p:cNvSpPr txBox="1"/>
            <p:nvPr/>
          </p:nvSpPr>
          <p:spPr>
            <a:xfrm>
              <a:off x="655359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latin typeface="IBM Plex Sans"/>
                  <a:ea typeface="IBM Plex Sans"/>
                  <a:cs typeface="IBM Plex Sans"/>
                  <a:sym typeface="IBM Plex Sans"/>
                </a:rPr>
                <a:t>Fuel Consumption from:</a:t>
              </a:r>
              <a:endParaRPr lang="en-GB" sz="1200" dirty="0"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u="sng" dirty="0">
                  <a:latin typeface="IBM Plex Sans"/>
                  <a:ea typeface="IBM Plex Sans"/>
                  <a:cs typeface="IBM Plex Sans"/>
                  <a:sym typeface="IBM Plex Sans"/>
                  <a:hlinkClick r:id="rId1"/>
                </a:rPr>
                <a:t>Green Vehicle Guide</a:t>
              </a:r>
              <a:endParaRPr sz="1200" u="sng" dirty="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302" name="Google Shape;302;p28"/>
          <p:cNvGrpSpPr/>
          <p:nvPr/>
        </p:nvGrpSpPr>
        <p:grpSpPr>
          <a:xfrm>
            <a:off x="2965618" y="2517700"/>
            <a:ext cx="2445887" cy="2297450"/>
            <a:chOff x="2944204" y="1189775"/>
            <a:chExt cx="3305700" cy="2297450"/>
          </a:xfrm>
        </p:grpSpPr>
        <p:sp>
          <p:nvSpPr>
            <p:cNvPr id="303" name="Google Shape;303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latin typeface="IBM Plex Serif"/>
                  <a:ea typeface="IBM Plex Serif"/>
                  <a:cs typeface="IBM Plex Serif"/>
                  <a:sym typeface="IBM Plex Serif"/>
                </a:rPr>
                <a:t>Step</a:t>
              </a:r>
              <a:r>
                <a:rPr lang="en-GB" dirty="0">
                  <a:latin typeface="IBM Plex Serif"/>
                  <a:ea typeface="IBM Plex Serif"/>
                  <a:cs typeface="IBM Plex Serif"/>
                  <a:sym typeface="IBM Plex Serif"/>
                </a:rPr>
                <a:t> 2</a:t>
              </a:r>
              <a:endParaRPr dirty="0"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04" name="Google Shape;304;p28"/>
            <p:cNvSpPr txBox="1"/>
            <p:nvPr/>
          </p:nvSpPr>
          <p:spPr>
            <a:xfrm>
              <a:off x="3478950" y="2057125"/>
              <a:ext cx="2236200" cy="14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latin typeface="IBM Plex Sans"/>
                  <a:ea typeface="IBM Plex Sans"/>
                  <a:cs typeface="IBM Plex Sans"/>
                  <a:sym typeface="IBM Plex Sans"/>
                </a:rPr>
                <a:t>Fuel Price from:</a:t>
              </a:r>
              <a:endParaRPr lang="en-GB" sz="1200" dirty="0"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u="sng" dirty="0">
                  <a:latin typeface="IBM Plex Sans"/>
                  <a:ea typeface="IBM Plex Sans"/>
                  <a:cs typeface="IBM Plex Sans"/>
                  <a:sym typeface="IBM Plex Sans"/>
                  <a:hlinkClick r:id="rId2"/>
                </a:rPr>
                <a:t>AIP Annual Retail Price Data</a:t>
              </a:r>
              <a:endParaRPr sz="1200" u="sng" dirty="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</p:spTree>
    <p:custDataLst>
      <p:tags r:id="rId3"/>
    </p:custDataLst>
  </p:cSld>
  <p:clrMapOvr>
    <a:masterClrMapping/>
  </p:clrMapOvr>
  <p:transition advTm="3791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4" name="Google Shape;122;p17"/>
          <p:cNvSpPr txBox="1"/>
          <p:nvPr/>
        </p:nvSpPr>
        <p:spPr>
          <a:xfrm>
            <a:off x="787200" y="1572050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b="0"/>
              <a:t>Take Note….</a:t>
            </a:r>
            <a:endParaRPr lang="en-GB" b="0" dirty="0"/>
          </a:p>
        </p:txBody>
      </p:sp>
      <p:sp>
        <p:nvSpPr>
          <p:cNvPr id="5" name="Google Shape;123;p17"/>
          <p:cNvSpPr txBox="1"/>
          <p:nvPr/>
        </p:nvSpPr>
        <p:spPr>
          <a:xfrm>
            <a:off x="1297305" y="2340610"/>
            <a:ext cx="7493000" cy="285496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FontTx/>
              <a:buNone/>
            </a:pPr>
            <a:r>
              <a:rPr lang="en-GB" b="0" dirty="0"/>
              <a:t>If the car is salary packaged, motor vehicle expense can</a:t>
            </a:r>
            <a:r>
              <a:rPr lang="en-US" altLang="en-GB" b="0" dirty="0"/>
              <a:t>’t</a:t>
            </a:r>
            <a:r>
              <a:rPr lang="en-GB" b="0" dirty="0"/>
              <a:t> be deducted</a:t>
            </a:r>
            <a:r>
              <a:rPr lang="en-US" altLang="en-GB" b="0" dirty="0"/>
              <a:t>. </a:t>
            </a:r>
            <a:r>
              <a:rPr lang="en-US" altLang="zh-CN" b="0" dirty="0"/>
              <a:t>You can claim additional out-of-pocket expenses, such as parking and tolls associated with your work use.</a:t>
            </a:r>
            <a:endParaRPr lang="en-US" altLang="zh-CN" b="0" dirty="0"/>
          </a:p>
          <a:p>
            <a:pPr marL="76200" indent="0">
              <a:buFontTx/>
              <a:buNone/>
            </a:pPr>
            <a:r>
              <a:rPr lang="en-US" altLang="zh-CN" b="0" dirty="0"/>
              <a:t>A purchase invoice is required to calculate depreciation for a vehicle you own.</a:t>
            </a:r>
            <a:endParaRPr lang="en-US" altLang="zh-CN" b="0" dirty="0"/>
          </a:p>
          <a:p>
            <a:pPr marL="76200" indent="0">
              <a:buFontTx/>
              <a:buNone/>
            </a:pPr>
            <a:endParaRPr lang="en-US" altLang="zh-CN" b="0" dirty="0"/>
          </a:p>
          <a:p>
            <a:pPr marL="76200" indent="0">
              <a:buFontTx/>
              <a:buNone/>
            </a:pPr>
            <a:endParaRPr lang="en-US" altLang="zh-CN" b="0" dirty="0"/>
          </a:p>
        </p:txBody>
      </p:sp>
      <p:sp>
        <p:nvSpPr>
          <p:cNvPr id="6" name="Google Shape;626;p37"/>
          <p:cNvSpPr/>
          <p:nvPr/>
        </p:nvSpPr>
        <p:spPr>
          <a:xfrm>
            <a:off x="787201" y="2500322"/>
            <a:ext cx="309067" cy="334585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8" name="Google Shape;626;p37"/>
          <p:cNvSpPr/>
          <p:nvPr/>
        </p:nvSpPr>
        <p:spPr>
          <a:xfrm>
            <a:off x="787199" y="4965611"/>
            <a:ext cx="309067" cy="334585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4" name="Google Shape;388;p35"/>
          <p:cNvSpPr txBox="1"/>
          <p:nvPr/>
        </p:nvSpPr>
        <p:spPr>
          <a:xfrm>
            <a:off x="787200" y="1572050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US" b="0"/>
              <a:t>ANU Tax Clinic </a:t>
            </a:r>
            <a:endParaRPr lang="en-US" b="0" dirty="0"/>
          </a:p>
        </p:txBody>
      </p:sp>
      <p:sp>
        <p:nvSpPr>
          <p:cNvPr id="5" name="Google Shape;389;p35"/>
          <p:cNvSpPr txBox="1"/>
          <p:nvPr/>
        </p:nvSpPr>
        <p:spPr>
          <a:xfrm>
            <a:off x="787200" y="2351875"/>
            <a:ext cx="7650128" cy="28548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b="0" dirty="0"/>
              <a:t>We are available from Wednesday to Friday 12pm to 2pm.</a:t>
            </a:r>
            <a:endParaRPr lang="en-GB" b="0" dirty="0"/>
          </a:p>
          <a:p>
            <a:pPr marL="0" indent="0">
              <a:buFontTx/>
              <a:buNone/>
            </a:pPr>
            <a:r>
              <a:rPr lang="en-GB" b="0" dirty="0"/>
              <a:t>To book your appointment you can fill up the enquiry form at our website, reach out to us directly at </a:t>
            </a:r>
            <a:r>
              <a:rPr lang="en-GB" b="0" u="sng" dirty="0" err="1">
                <a:solidFill>
                  <a:srgbClr val="00B0F0"/>
                </a:solidFill>
              </a:rPr>
              <a:t>taxclinic@anu.edu.au</a:t>
            </a:r>
            <a:r>
              <a:rPr lang="en-GB" b="0" dirty="0">
                <a:solidFill>
                  <a:srgbClr val="00B0F0"/>
                </a:solidFill>
              </a:rPr>
              <a:t> </a:t>
            </a:r>
            <a:r>
              <a:rPr lang="en-GB" b="0" dirty="0"/>
              <a:t>or call us on 02 6125 4853. </a:t>
            </a:r>
            <a:endParaRPr lang="en-GB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4704"/>
            <a:ext cx="3491880" cy="5832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764704"/>
            <a:ext cx="3600400" cy="2088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9917" y="3212976"/>
            <a:ext cx="52640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NeueLTStd-Bd"/>
              </a:rPr>
              <a:t>Book a Free Consultation</a:t>
            </a:r>
            <a:endParaRPr lang="en-US" sz="3200" dirty="0">
              <a:latin typeface="HelveticaNeueLTStd-Bd"/>
            </a:endParaRPr>
          </a:p>
          <a:p>
            <a:r>
              <a:rPr lang="en-US" b="0" dirty="0">
                <a:solidFill>
                  <a:srgbClr val="000000"/>
                </a:solidFill>
                <a:latin typeface="HelveticaNeueLTStd-Bd"/>
              </a:rPr>
              <a:t>For eligibility criteria and bookings, visit</a:t>
            </a:r>
            <a:endParaRPr lang="en-US" b="0" dirty="0">
              <a:solidFill>
                <a:srgbClr val="000000"/>
              </a:solidFill>
              <a:latin typeface="HelveticaNeueLTStd-Bd"/>
            </a:endParaRPr>
          </a:p>
          <a:p>
            <a:r>
              <a:rPr lang="pt-BR" dirty="0">
                <a:solidFill>
                  <a:srgbClr val="3F2EA2"/>
                </a:solidFill>
                <a:latin typeface="MyriadPro-Regular"/>
              </a:rPr>
              <a:t>»</a:t>
            </a:r>
            <a:r>
              <a:rPr lang="pt-BR" dirty="0">
                <a:solidFill>
                  <a:srgbClr val="3F2EA2"/>
                </a:solidFill>
                <a:latin typeface="HelveticaNeueLTStd-Roman"/>
              </a:rPr>
              <a:t>» rsa.anu.edu.au/anu-tax-clinic</a:t>
            </a:r>
            <a:endParaRPr lang="pt-BR" dirty="0">
              <a:solidFill>
                <a:srgbClr val="3F2EA2"/>
              </a:solidFill>
              <a:latin typeface="HelveticaNeueLTStd-Roman"/>
            </a:endParaRPr>
          </a:p>
          <a:p>
            <a:r>
              <a:rPr lang="en-US" b="0" dirty="0">
                <a:solidFill>
                  <a:srgbClr val="000000"/>
                </a:solidFill>
                <a:latin typeface="HelveticaNeueLTStd-Bd"/>
              </a:rPr>
              <a:t>For any enquiries contact us at</a:t>
            </a:r>
            <a:endParaRPr lang="en-US" b="0" dirty="0">
              <a:solidFill>
                <a:srgbClr val="000000"/>
              </a:solidFill>
              <a:latin typeface="HelveticaNeueLTStd-Bd"/>
            </a:endParaRPr>
          </a:p>
          <a:p>
            <a:r>
              <a:rPr lang="en-US" dirty="0">
                <a:solidFill>
                  <a:srgbClr val="3F2EA2"/>
                </a:solidFill>
                <a:latin typeface="MyriadPro-Regular"/>
              </a:rPr>
              <a:t>»</a:t>
            </a:r>
            <a:r>
              <a:rPr lang="en-US" dirty="0">
                <a:solidFill>
                  <a:srgbClr val="3F2EA2"/>
                </a:solidFill>
                <a:latin typeface="HelveticaNeueLTStd-Roman"/>
              </a:rPr>
              <a:t>» taxclinic@anu.edu.au</a:t>
            </a:r>
            <a:endParaRPr lang="en-US" dirty="0">
              <a:solidFill>
                <a:srgbClr val="3F2EA2"/>
              </a:solidFill>
              <a:latin typeface="HelveticaNeueLTStd-Roman"/>
            </a:endParaRPr>
          </a:p>
          <a:p>
            <a:r>
              <a:rPr lang="en-US" b="0" dirty="0">
                <a:solidFill>
                  <a:srgbClr val="000000"/>
                </a:solidFill>
                <a:latin typeface="HelveticaNeueLTStd-Bd"/>
              </a:rPr>
              <a:t>Or call us on</a:t>
            </a:r>
            <a:endParaRPr lang="en-US" b="0" dirty="0">
              <a:solidFill>
                <a:srgbClr val="000000"/>
              </a:solidFill>
              <a:latin typeface="HelveticaNeueLTStd-Bd"/>
            </a:endParaRPr>
          </a:p>
          <a:p>
            <a:r>
              <a:rPr lang="en-US" dirty="0">
                <a:solidFill>
                  <a:srgbClr val="3F2EA2"/>
                </a:solidFill>
                <a:latin typeface="MyriadPro-Regular"/>
              </a:rPr>
              <a:t>»</a:t>
            </a:r>
            <a:r>
              <a:rPr lang="en-US" dirty="0">
                <a:solidFill>
                  <a:srgbClr val="3F2EA2"/>
                </a:solidFill>
                <a:latin typeface="HelveticaNeueLTStd-Roman"/>
              </a:rPr>
              <a:t>» 02 6125 4853</a:t>
            </a:r>
            <a:endParaRPr lang="en-US" dirty="0">
              <a:solidFill>
                <a:srgbClr val="3F2EA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086509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5" name="Google Shape;189;p21"/>
          <p:cNvSpPr txBox="1"/>
          <p:nvPr/>
        </p:nvSpPr>
        <p:spPr>
          <a:xfrm>
            <a:off x="787200" y="2590800"/>
            <a:ext cx="3452700" cy="2344800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/>
              <a:t>For example, if you earn income through Uber or other apps, you are likely a sole trader.</a:t>
            </a:r>
            <a:endParaRPr lang="en-GB" sz="2000" b="0" dirty="0"/>
          </a:p>
          <a:p>
            <a:r>
              <a:rPr lang="en-GB" sz="2000" b="0" dirty="0"/>
              <a:t>Other examples include tutoring, </a:t>
            </a:r>
            <a:r>
              <a:rPr lang="en-US" altLang="en-GB" sz="2000" b="0" dirty="0"/>
              <a:t>or </a:t>
            </a:r>
            <a:r>
              <a:rPr lang="en-GB" sz="2000" b="0" dirty="0"/>
              <a:t>teaching guitar, etc.</a:t>
            </a:r>
            <a:endParaRPr lang="en-GB" sz="2000" b="0" dirty="0"/>
          </a:p>
        </p:txBody>
      </p:sp>
      <p:pic>
        <p:nvPicPr>
          <p:cNvPr id="6" name="Picture 2" descr="Using Delivery Food Services – the Restaurant Ones | GBA-LCL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r="8238"/>
          <a:stretch>
            <a:fillRect/>
          </a:stretch>
        </p:blipFill>
        <p:spPr bwMode="auto">
          <a:xfrm>
            <a:off x="4458104" y="2535307"/>
            <a:ext cx="4214192" cy="21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/>
          <p:nvPr/>
        </p:nvSpPr>
        <p:spPr>
          <a:xfrm>
            <a:off x="787200" y="953067"/>
            <a:ext cx="6718200" cy="64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AU" b="0"/>
              <a:t>Examples</a:t>
            </a:r>
            <a:endParaRPr lang="en-AU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059941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3" name="Google Shape;104;p15"/>
          <p:cNvSpPr txBox="1"/>
          <p:nvPr/>
        </p:nvSpPr>
        <p:spPr>
          <a:xfrm>
            <a:off x="791164" y="764704"/>
            <a:ext cx="7561671" cy="949837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AU" b="0"/>
              <a:t>Tax Considerations</a:t>
            </a:r>
            <a:endParaRPr lang="en-AU" b="0" dirty="0"/>
          </a:p>
        </p:txBody>
      </p:sp>
      <p:sp>
        <p:nvSpPr>
          <p:cNvPr id="4" name="Google Shape;105;p15"/>
          <p:cNvSpPr txBox="1"/>
          <p:nvPr/>
        </p:nvSpPr>
        <p:spPr>
          <a:xfrm>
            <a:off x="791210" y="2172335"/>
            <a:ext cx="7365365" cy="2072005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/>
            <a:r>
              <a:rPr lang="en-US" b="0"/>
              <a:t>As a sole trader, you must consider:</a:t>
            </a:r>
            <a:endParaRPr lang="en-US" b="0"/>
          </a:p>
          <a:p>
            <a:pPr>
              <a:buFont typeface="Arial" panose="020B0604020202090204" pitchFamily="34" charset="0"/>
              <a:buChar char="•"/>
            </a:pPr>
            <a:r>
              <a:rPr lang="en-US" b="0"/>
              <a:t>Whether you receive Personal Services Income</a:t>
            </a:r>
            <a:endParaRPr lang="en-US" b="0"/>
          </a:p>
          <a:p>
            <a:pPr>
              <a:buFont typeface="Arial" panose="020B0604020202090204" pitchFamily="34" charset="0"/>
              <a:buChar char="•"/>
            </a:pPr>
            <a:r>
              <a:rPr lang="en-US" b="0"/>
              <a:t>Working out if the PSI </a:t>
            </a:r>
            <a:r>
              <a:rPr lang="en-US" b="0"/>
              <a:t>rules apply to you</a:t>
            </a:r>
            <a:endParaRPr lang="en-US" b="0"/>
          </a:p>
          <a:p>
            <a:pPr>
              <a:buFont typeface="Arial" panose="020B0604020202090204" pitchFamily="34" charset="0"/>
              <a:buChar char="•"/>
            </a:pPr>
            <a:r>
              <a:rPr lang="en-US" b="0"/>
              <a:t>Deductions</a:t>
            </a:r>
            <a:endParaRPr lang="en-US" b="0"/>
          </a:p>
          <a:p>
            <a:pPr>
              <a:buFont typeface="Arial" panose="020B0604020202090204" pitchFamily="34" charset="0"/>
              <a:buChar char="•"/>
            </a:pPr>
            <a:r>
              <a:rPr lang="en-US" b="0"/>
              <a:t>Record-keeping</a:t>
            </a:r>
            <a:endParaRPr lang="en-US" b="0"/>
          </a:p>
          <a:p>
            <a:pPr>
              <a:buFont typeface="Arial" panose="020B0604020202090204" pitchFamily="34" charset="0"/>
              <a:buChar char="•"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3" name="Google Shape;104;p15"/>
          <p:cNvSpPr txBox="1"/>
          <p:nvPr/>
        </p:nvSpPr>
        <p:spPr>
          <a:xfrm>
            <a:off x="787200" y="2351875"/>
            <a:ext cx="7561671" cy="12606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b="0"/>
              <a:t>Personal Service Income (PSI)</a:t>
            </a:r>
            <a:endParaRPr lang="en-GB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4" name="Google Shape;122;p17"/>
          <p:cNvSpPr txBox="1"/>
          <p:nvPr/>
        </p:nvSpPr>
        <p:spPr>
          <a:xfrm>
            <a:off x="787200" y="1572050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AU" b="0"/>
              <a:t>What is PSI?</a:t>
            </a:r>
            <a:endParaRPr lang="en-AU" b="0" dirty="0"/>
          </a:p>
        </p:txBody>
      </p:sp>
      <p:sp>
        <p:nvSpPr>
          <p:cNvPr id="5" name="Google Shape;123;p17"/>
          <p:cNvSpPr txBox="1"/>
          <p:nvPr/>
        </p:nvSpPr>
        <p:spPr>
          <a:xfrm>
            <a:off x="787200" y="2351876"/>
            <a:ext cx="6718200" cy="6263337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b="0" dirty="0"/>
              <a:t>Personal services income or PSI is income that is mainly a reward for an individual's personal efforts or skills,</a:t>
            </a:r>
            <a:endParaRPr lang="en-US" sz="1600" b="0" dirty="0"/>
          </a:p>
          <a:p>
            <a:pPr marL="0" indent="0">
              <a:buFontTx/>
              <a:buNone/>
            </a:pPr>
            <a:r>
              <a:rPr lang="en-US" sz="1600" b="0" dirty="0"/>
              <a:t>Almost any industry can generate PSI.</a:t>
            </a:r>
            <a:endParaRPr lang="en-US" sz="1600" b="0" dirty="0"/>
          </a:p>
          <a:p>
            <a:pPr marL="0" indent="0">
              <a:buFontTx/>
              <a:buNone/>
            </a:pPr>
            <a:r>
              <a:rPr lang="en-US" sz="1600" b="0" dirty="0"/>
              <a:t>Some of the most common examples are:</a:t>
            </a:r>
            <a:endParaRPr lang="en-US" sz="1600" b="0" dirty="0"/>
          </a:p>
          <a:p>
            <a:pPr marL="285750" indent="-285750"/>
            <a:r>
              <a:rPr lang="en-US" sz="1600" b="0" dirty="0"/>
              <a:t>Financial professionals, such as accountants, bookkeepers, and tax agents</a:t>
            </a:r>
            <a:endParaRPr lang="en-US" sz="1600" b="0" dirty="0"/>
          </a:p>
          <a:p>
            <a:pPr marL="285750" indent="-285750"/>
            <a:r>
              <a:rPr lang="en-US" sz="1600" b="0" dirty="0"/>
              <a:t>IT Consultants</a:t>
            </a:r>
            <a:endParaRPr lang="en-US" sz="1600" b="0" dirty="0"/>
          </a:p>
          <a:p>
            <a:pPr marL="285750" indent="-285750"/>
            <a:r>
              <a:rPr lang="en-US" sz="1600" b="0" dirty="0"/>
              <a:t>Trades workers, such as plumbers, electricians, and carpenters</a:t>
            </a:r>
            <a:endParaRPr lang="en-US" sz="1600" b="0" dirty="0"/>
          </a:p>
          <a:p>
            <a:pPr marL="285750" indent="-285750"/>
            <a:r>
              <a:rPr lang="en-US" sz="1600" b="0" dirty="0"/>
              <a:t>Medical Practitioners, such as dentists, doctors, and chiropractors</a:t>
            </a:r>
            <a:endParaRPr lang="en-US" sz="1600" b="0" dirty="0"/>
          </a:p>
          <a:p>
            <a:pPr marL="0" indent="0">
              <a:buFontTx/>
              <a:buNone/>
            </a:pPr>
            <a:endParaRPr lang="en-GB" sz="16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endParaRPr lang="en-AU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67544" y="1124997"/>
            <a:ext cx="720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AU" sz="2800" i="1" u="none" strike="noStrike" cap="all" dirty="0">
                <a:solidFill>
                  <a:srgbClr val="1C2F31"/>
                </a:solidFill>
                <a:effectLst/>
                <a:latin typeface="Walbaum Display Light" panose="02070303090703020303" pitchFamily="18" charset="0"/>
              </a:rPr>
              <a:t>PSI or business income?</a:t>
            </a:r>
            <a:endParaRPr lang="en-US" altLang="en-AU" sz="2800" i="1" u="none" strike="noStrike" cap="all" dirty="0">
              <a:solidFill>
                <a:srgbClr val="1C2F31"/>
              </a:solidFill>
              <a:effectLst/>
              <a:latin typeface="Walbaum Display Light" panose="02070303090703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008" y="1701567"/>
            <a:ext cx="8568952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rtl="0" fontAlgn="base"/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If you have earned PSI and the PSI rules apply to you, you must declare this income as </a:t>
            </a:r>
            <a:r>
              <a:rPr lang="en-US" altLang="zh-CN" sz="20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Personal services income</a:t>
            </a: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 in your tax return.</a:t>
            </a:r>
            <a:endParaRPr lang="en-US" altLang="zh-CN" sz="2000" b="0" i="0" u="none" strike="noStrike" dirty="0">
              <a:solidFill>
                <a:srgbClr val="000000"/>
              </a:solidFill>
              <a:effectLst/>
              <a:latin typeface="Univers Condensed Light" panose="020B0306020202040204" pitchFamily="34" charset="0"/>
            </a:endParaRPr>
          </a:p>
          <a:p>
            <a:pPr algn="l" rtl="0" fontAlgn="base"/>
            <a:endParaRPr lang="en-US" altLang="zh-CN" sz="2000" b="0" i="0" u="none" strike="noStrike" dirty="0">
              <a:solidFill>
                <a:srgbClr val="000000"/>
              </a:solidFill>
              <a:effectLst/>
              <a:latin typeface="Univers Condensed Light" panose="020B0306020202040204" pitchFamily="34" charset="0"/>
            </a:endParaRPr>
          </a:p>
          <a:p>
            <a:pPr algn="l" rtl="0" fontAlgn="base"/>
            <a:r>
              <a:rPr lang="en-US" sz="2000" b="0" dirty="0">
                <a:solidFill>
                  <a:srgbClr val="000000"/>
                </a:solidFill>
                <a:latin typeface="Univers Condensed Light" panose="020B0306020202040204" pitchFamily="34" charset="0"/>
                <a:sym typeface="+mn-ea"/>
              </a:rPr>
              <a:t>If you have earned PSI and the PSI rules do not apply to you (</a:t>
            </a:r>
            <a:r>
              <a:rPr lang="en-US" altLang="zh-CN" sz="2000" b="0" dirty="0">
                <a:solidFill>
                  <a:srgbClr val="000000"/>
                </a:solidFill>
                <a:latin typeface="Univers Condensed Light" panose="020B0306020202040204" pitchFamily="34" charset="0"/>
                <a:sym typeface="+mn-ea"/>
              </a:rPr>
              <a:t>meaning that you are considered a Personal Services Business</a:t>
            </a:r>
            <a:r>
              <a:rPr lang="en-US" sz="2000" b="0" dirty="0">
                <a:solidFill>
                  <a:srgbClr val="000000"/>
                </a:solidFill>
                <a:latin typeface="Univers Condensed Light" panose="020B0306020202040204" pitchFamily="34" charset="0"/>
                <a:sym typeface="+mn-ea"/>
              </a:rPr>
              <a:t>), declare this income as Business income or loss in your tax return.</a:t>
            </a:r>
            <a:endParaRPr lang="en-US" sz="2000" b="0" dirty="0">
              <a:solidFill>
                <a:srgbClr val="000000"/>
              </a:solidFill>
              <a:latin typeface="Univers Condensed Light" panose="020B0306020202040204" pitchFamily="34" charset="0"/>
            </a:endParaRPr>
          </a:p>
          <a:p>
            <a:pPr algn="l" rtl="0" fontAlgn="base"/>
            <a:endParaRPr lang="en-US" sz="2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2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​</a:t>
            </a:r>
            <a:endParaRPr lang="en-US" dirty="0"/>
          </a:p>
        </p:txBody>
      </p:sp>
      <p:pic>
        <p:nvPicPr>
          <p:cNvPr id="3" name="图片 2" descr="截屏2025-10-22 13.59.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789680"/>
            <a:ext cx="6546850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3" name="Google Shape;122;p17"/>
          <p:cNvSpPr txBox="1"/>
          <p:nvPr/>
        </p:nvSpPr>
        <p:spPr>
          <a:xfrm>
            <a:off x="698295" y="1120126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b="0" dirty="0"/>
              <a:t>Do you receive PSI?</a:t>
            </a:r>
            <a:endParaRPr lang="en-GB" b="0" dirty="0"/>
          </a:p>
        </p:txBody>
      </p:sp>
      <p:sp>
        <p:nvSpPr>
          <p:cNvPr id="6" name="Google Shape;123;p17"/>
          <p:cNvSpPr txBox="1"/>
          <p:nvPr/>
        </p:nvSpPr>
        <p:spPr>
          <a:xfrm>
            <a:off x="698295" y="1899952"/>
            <a:ext cx="7402718" cy="1077125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GB" b="0" dirty="0"/>
              <a:t>If m</a:t>
            </a:r>
            <a:r>
              <a:rPr lang="en-GB" b="0" dirty="0"/>
              <a:t>ore than </a:t>
            </a:r>
            <a:r>
              <a:rPr lang="en-US" altLang="zh-CN" b="0" dirty="0"/>
              <a:t>50</a:t>
            </a:r>
            <a:r>
              <a:rPr lang="en-GB" b="0" dirty="0"/>
              <a:t>% of the income </a:t>
            </a:r>
            <a:r>
              <a:rPr lang="en-US" altLang="en-GB" b="0" dirty="0"/>
              <a:t>from</a:t>
            </a:r>
            <a:r>
              <a:rPr lang="en-GB" b="0" dirty="0"/>
              <a:t> a contract was for your labour, skills or expertise</a:t>
            </a:r>
            <a:r>
              <a:rPr lang="en-US" altLang="en-GB" b="0" dirty="0"/>
              <a:t>, you are receiving PSI.</a:t>
            </a:r>
            <a:endParaRPr lang="en-GB" b="0" dirty="0"/>
          </a:p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094781" y="3919679"/>
            <a:ext cx="70134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000" dirty="0">
                <a:latin typeface="IBM Plex Sans" panose="020B0604020202020204" charset="0"/>
              </a:rPr>
              <a:t>If so, c</a:t>
            </a:r>
            <a:r>
              <a:rPr lang="en-GB" sz="2000" dirty="0">
                <a:latin typeface="IBM Plex Sans" panose="020B0604020202020204" charset="0"/>
              </a:rPr>
              <a:t>ontinue</a:t>
            </a:r>
            <a:r>
              <a:rPr lang="en-US" altLang="en-GB" sz="2000" dirty="0">
                <a:latin typeface="IBM Plex Sans" panose="020B0604020202020204" charset="0"/>
              </a:rPr>
              <a:t> to </a:t>
            </a:r>
            <a:r>
              <a:rPr lang="en-GB" sz="2000" dirty="0">
                <a:latin typeface="IBM Plex Sans" panose="020B0604020202020204" charset="0"/>
              </a:rPr>
              <a:t>the next step</a:t>
            </a:r>
            <a:r>
              <a:rPr lang="en-US" altLang="en-GB" sz="2000" dirty="0">
                <a:latin typeface="IBM Plex Sans" panose="020B0604020202020204" charset="0"/>
              </a:rPr>
              <a:t> to determine if the PSI rules apply to you.</a:t>
            </a:r>
            <a:endParaRPr lang="en-GB" sz="2000" dirty="0">
              <a:latin typeface="IBM Plex Sans" panose="020B0604020202020204" charset="0"/>
            </a:endParaRPr>
          </a:p>
          <a:p>
            <a:endParaRPr lang="en-GB" sz="2000" dirty="0">
              <a:latin typeface="IBM Plex Sans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781" y="4703488"/>
            <a:ext cx="70134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SG" sz="2000" dirty="0">
                <a:latin typeface="IBM Plex Sans" panose="020B0604020202020204" charset="0"/>
              </a:rPr>
              <a:t>If not, t</a:t>
            </a:r>
            <a:r>
              <a:rPr lang="en-SG" sz="2000" dirty="0">
                <a:latin typeface="IBM Plex Sans" panose="020B0604020202020204" charset="0"/>
              </a:rPr>
              <a:t>his presentation might not be applicable </a:t>
            </a:r>
            <a:r>
              <a:rPr lang="en-US" altLang="en-SG" sz="2000" dirty="0">
                <a:latin typeface="IBM Plex Sans" panose="020B0604020202020204" charset="0"/>
              </a:rPr>
              <a:t>to</a:t>
            </a:r>
            <a:r>
              <a:rPr lang="en-SG" sz="2000" dirty="0">
                <a:latin typeface="IBM Plex Sans" panose="020B0604020202020204" charset="0"/>
              </a:rPr>
              <a:t> you.</a:t>
            </a:r>
            <a:r>
              <a:rPr lang="en-US" altLang="en-SG" sz="2000" dirty="0">
                <a:latin typeface="IBM Plex Sans" panose="020B0604020202020204" charset="0"/>
              </a:rPr>
              <a:t> However, </a:t>
            </a:r>
            <a:r>
              <a:rPr lang="en-SG" sz="2000" dirty="0">
                <a:latin typeface="IBM Plex Sans" panose="020B0604020202020204" charset="0"/>
              </a:rPr>
              <a:t>going through test on the next slide may help you understand PSI better. </a:t>
            </a:r>
            <a:endParaRPr lang="en-GB" sz="2000" dirty="0">
              <a:latin typeface="IBM Plex Sans" panose="020B0604020202020204" charset="0"/>
            </a:endParaRPr>
          </a:p>
        </p:txBody>
      </p:sp>
      <p:sp>
        <p:nvSpPr>
          <p:cNvPr id="9" name="Google Shape;625;p37"/>
          <p:cNvSpPr/>
          <p:nvPr/>
        </p:nvSpPr>
        <p:spPr>
          <a:xfrm>
            <a:off x="685229" y="4005064"/>
            <a:ext cx="280263" cy="2802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10" name="Google Shape;627;p37"/>
          <p:cNvSpPr/>
          <p:nvPr/>
        </p:nvSpPr>
        <p:spPr>
          <a:xfrm>
            <a:off x="694373" y="4773866"/>
            <a:ext cx="282813" cy="282796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101013" y="6093296"/>
            <a:ext cx="585787" cy="215900"/>
          </a:xfrm>
        </p:spPr>
        <p:txBody>
          <a:bodyPr/>
          <a:lstStyle/>
          <a:p>
            <a:pPr>
              <a:defRPr/>
            </a:pPr>
            <a:endParaRPr lang="en-AU" dirty="0"/>
          </a:p>
          <a:p>
            <a:pPr>
              <a:defRPr/>
            </a:pPr>
            <a:fld id="{5D932D86-CE69-45DE-B6AE-5B1761D5F468}" type="slidenum">
              <a:rPr lang="en-AU" smtClean="0"/>
            </a:fld>
            <a:endParaRPr lang="en-AU" dirty="0"/>
          </a:p>
        </p:txBody>
      </p:sp>
      <p:sp>
        <p:nvSpPr>
          <p:cNvPr id="4" name="Google Shape;122;p17"/>
          <p:cNvSpPr txBox="1"/>
          <p:nvPr/>
        </p:nvSpPr>
        <p:spPr>
          <a:xfrm>
            <a:off x="640645" y="2416334"/>
            <a:ext cx="6718200" cy="48540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US" altLang="en-GB" sz="2400" b="0"/>
              <a:t>If </a:t>
            </a:r>
            <a:r>
              <a:rPr lang="en-US" altLang="zh-CN" sz="2400" b="0" dirty="0"/>
              <a:t>you meet all of the following conditions for at least 75% of your PSI, you pass the results test:</a:t>
            </a:r>
            <a:endParaRPr lang="en-US" altLang="zh-CN" sz="2400" b="0" dirty="0"/>
          </a:p>
        </p:txBody>
      </p:sp>
      <p:sp>
        <p:nvSpPr>
          <p:cNvPr id="5" name="Google Shape;123;p17"/>
          <p:cNvSpPr txBox="1"/>
          <p:nvPr/>
        </p:nvSpPr>
        <p:spPr>
          <a:xfrm>
            <a:off x="640645" y="3052650"/>
            <a:ext cx="7718807" cy="1077125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0" dirty="0"/>
              <a:t>You are paid to produce a specific result.</a:t>
            </a:r>
            <a:endParaRPr lang="en-US" altLang="zh-CN" sz="2400" b="0" dirty="0"/>
          </a:p>
          <a:p>
            <a:r>
              <a:rPr lang="en-US" altLang="zh-CN" sz="2400" b="0" dirty="0"/>
              <a:t>You are required to provide the equipment and tools.</a:t>
            </a:r>
            <a:endParaRPr lang="en-US" altLang="zh-CN" sz="2400" b="0" dirty="0"/>
          </a:p>
          <a:p>
            <a:r>
              <a:rPr lang="en-US" altLang="zh-CN" sz="2400" b="0" dirty="0"/>
              <a:t>You must fix any mistakes at your own cost.</a:t>
            </a:r>
            <a:endParaRPr lang="en-US" altLang="zh-CN" sz="2400" b="0" dirty="0"/>
          </a:p>
        </p:txBody>
      </p:sp>
      <p:sp>
        <p:nvSpPr>
          <p:cNvPr id="6" name="Google Shape;625;p37"/>
          <p:cNvSpPr/>
          <p:nvPr/>
        </p:nvSpPr>
        <p:spPr>
          <a:xfrm>
            <a:off x="611101" y="4610425"/>
            <a:ext cx="280263" cy="2802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7" name="Google Shape;627;p37"/>
          <p:cNvSpPr/>
          <p:nvPr/>
        </p:nvSpPr>
        <p:spPr>
          <a:xfrm>
            <a:off x="611101" y="5738002"/>
            <a:ext cx="282813" cy="282796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8" name="TextBox 7"/>
          <p:cNvSpPr txBox="1"/>
          <p:nvPr/>
        </p:nvSpPr>
        <p:spPr>
          <a:xfrm>
            <a:off x="1025154" y="4546950"/>
            <a:ext cx="7440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IBM Plex Sans" panose="020B0604020202020204" charset="0"/>
              </a:rPr>
              <a:t>If you pass this test, your business is a Personal Services Business(PSB) and the PSI rules don't apply to the income you earn from this PSB. </a:t>
            </a:r>
            <a:endParaRPr lang="en-US" altLang="zh-CN" sz="2000" dirty="0">
              <a:latin typeface="IBM Plex Sans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155" y="5679345"/>
            <a:ext cx="7013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IBM Plex Sans" panose="020B0604020202020204" charset="0"/>
                <a:sym typeface="+mn-ea"/>
              </a:rPr>
              <a:t>If you do not pass this test, </a:t>
            </a:r>
            <a:r>
              <a:rPr lang="en-US" altLang="en-SG" sz="2000" dirty="0">
                <a:latin typeface="IBM Plex Sans" panose="020B0604020202020204" charset="0"/>
              </a:rPr>
              <a:t>p</a:t>
            </a:r>
            <a:r>
              <a:rPr lang="en-SG" sz="2000" dirty="0">
                <a:latin typeface="IBM Plex Sans" panose="020B0604020202020204" charset="0"/>
              </a:rPr>
              <a:t>roceed to the next step</a:t>
            </a:r>
            <a:r>
              <a:rPr lang="en-US" altLang="en-SG" sz="2000" dirty="0">
                <a:latin typeface="IBM Plex Sans" panose="020B0604020202020204" charset="0"/>
              </a:rPr>
              <a:t>.</a:t>
            </a:r>
            <a:endParaRPr lang="en-US" altLang="en-SG" sz="2000" dirty="0">
              <a:latin typeface="IBM Plex Sans" panose="020B0604020202020204" charset="0"/>
            </a:endParaRPr>
          </a:p>
        </p:txBody>
      </p:sp>
      <p:sp>
        <p:nvSpPr>
          <p:cNvPr id="3" name="Google Shape;122;p17"/>
          <p:cNvSpPr txBox="1"/>
          <p:nvPr/>
        </p:nvSpPr>
        <p:spPr>
          <a:xfrm>
            <a:off x="626745" y="1550670"/>
            <a:ext cx="7838440" cy="485140"/>
          </a:xfrm>
          <a:prstGeom prst="rect">
            <a:avLst/>
          </a:prstGeom>
        </p:spPr>
        <p:txBody>
          <a:bodyPr spcFirstLastPara="1" vert="horz" wrap="square" lIns="0" tIns="0" rIns="0" bIns="0" numCol="1" anchor="b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r>
              <a:rPr lang="en-GB" b="0" dirty="0"/>
              <a:t>Do </a:t>
            </a:r>
            <a:r>
              <a:rPr lang="en-US" altLang="en-GB" b="0" dirty="0"/>
              <a:t>the </a:t>
            </a:r>
            <a:r>
              <a:rPr lang="en-GB" b="0" dirty="0"/>
              <a:t>PSI</a:t>
            </a:r>
            <a:r>
              <a:rPr lang="en-US" altLang="en-GB" b="0" dirty="0"/>
              <a:t> rules apply to you</a:t>
            </a:r>
            <a:r>
              <a:rPr lang="en-GB" b="0" dirty="0"/>
              <a:t>?</a:t>
            </a:r>
            <a:endParaRPr lang="en-GB" b="0" dirty="0"/>
          </a:p>
          <a:p>
            <a:r>
              <a:rPr lang="en-US" altLang="en-GB" b="0" dirty="0"/>
              <a:t>(Results test)</a:t>
            </a:r>
            <a:endParaRPr lang="en-US" alt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bldLvl="0" animBg="1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TIMING" val="|6.2|9.9|9.8"/>
</p:tagLst>
</file>

<file path=ppt/theme/theme1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xsi="http://www.w3.org/2001/XMLSchema-instance" xmlns:pc="http://schemas.microsoft.com/office/infopath/2007/PartnerControls" xmlns:p="http://schemas.microsoft.com/office/2006/metadata/properties">
  <documentManagement>
    <TaxCatchAll xmlns="c30e2885-58e1-4e94-9dc7-f83158e7ef28" xsi:nil="true"/>
    <lcf76f155ced4ddcb4097134ff3c332f xmlns="3e4642a3-9c9c-40a7-812a-704317247ea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26C067A278B05D488E43C51AB67ADB64" ma:contentTypeVersion="17" ma:contentTypeDescription="新建文档。" ma:contentTypeScope="" ma:versionID="3cc50990d5aed47987797971ddbb16f1">
  <xsd:schema xmlns:xsd="http://www.w3.org/2001/XMLSchema" xmlns:xs="http://www.w3.org/2001/XMLSchema" xmlns:p="http://schemas.microsoft.com/office/2006/metadata/properties" xmlns:ns2="3e4642a3-9c9c-40a7-812a-704317247ea1" xmlns:ns3="1dbf28a7-7e66-4125-af8f-4ac45fe882a8" xmlns:ns4="c30e2885-58e1-4e94-9dc7-f83158e7ef28" targetNamespace="http://schemas.microsoft.com/office/2006/metadata/properties" ma:root="true" ma:fieldsID="19bd067a0c68d68de6a1c4a9035d4924" ns2:_="" ns3:_="" ns4:_="">
    <xsd:import namespace="3e4642a3-9c9c-40a7-812a-704317247ea1"/>
    <xsd:import namespace="1dbf28a7-7e66-4125-af8f-4ac45fe882a8"/>
    <xsd:import namespace="c30e2885-58e1-4e94-9dc7-f83158e7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642a3-9c9c-40a7-812a-704317247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图像标记" ma:readOnly="false" ma:fieldId="{5cf76f15-5ced-4ddc-b409-7134ff3c332f}" ma:taxonomyMulti="true" ma:sspId="50858339-22dc-49f9-bed0-4b2c0ae49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f28a7-7e66-4125-af8f-4ac45fe882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e2885-58e1-4e94-9dc7-f83158e7ef2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7f1378e-8cf0-4d5f-9c1a-175ce9edfab8}" ma:internalName="TaxCatchAll" ma:showField="CatchAllData" ma:web="1dbf28a7-7e66-4125-af8f-4ac45fe882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2.xml><?xml version="1.0" encoding="utf-8"?>
<ds:datastoreItem xmlns:ds="http://schemas.openxmlformats.org/officeDocument/2006/customXml" ds:itemID="{E808649B-F61D-432E-95C3-2F79AA0CF0C7}">
  <ds:schemaRefs/>
</ds:datastoreItem>
</file>

<file path=customXml/itemProps3.xml><?xml version="1.0" encoding="utf-8"?>
<ds:datastoreItem xmlns:ds="http://schemas.openxmlformats.org/officeDocument/2006/customXml" ds:itemID="{8D29B215-AC66-45E8-ADE2-7862F8C1F042}"/>
</file>

<file path=customXml/itemProps4.xml><?xml version="1.0" encoding="utf-8"?>
<ds:datastoreItem xmlns:ds="http://schemas.openxmlformats.org/officeDocument/2006/customXml" ds:itemID="{8A146CBF-3343-45D9-B6BA-E82A83EE07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7370</Words>
  <Application>WPS 演示</Application>
  <PresentationFormat>全屏显示(4:3)</PresentationFormat>
  <Paragraphs>264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1" baseType="lpstr">
      <vt:lpstr>Arial</vt:lpstr>
      <vt:lpstr>宋体</vt:lpstr>
      <vt:lpstr>Wingdings</vt:lpstr>
      <vt:lpstr>Geneva</vt:lpstr>
      <vt:lpstr>MS PGothic</vt:lpstr>
      <vt:lpstr>冬青黑体简体中文</vt:lpstr>
      <vt:lpstr>Nunito Sans ExtraBold</vt:lpstr>
      <vt:lpstr>Thonburi</vt:lpstr>
      <vt:lpstr>Pontano Sans</vt:lpstr>
      <vt:lpstr>IBM Plex Sans</vt:lpstr>
      <vt:lpstr>苹方-简</vt:lpstr>
      <vt:lpstr>Calibri</vt:lpstr>
      <vt:lpstr>微软雅黑</vt:lpstr>
      <vt:lpstr>汉仪旗黑</vt:lpstr>
      <vt:lpstr>宋体</vt:lpstr>
      <vt:lpstr>Arial Unicode MS</vt:lpstr>
      <vt:lpstr>宋体-简</vt:lpstr>
      <vt:lpstr>Helvetica Neue</vt:lpstr>
      <vt:lpstr>Arial Bold</vt:lpstr>
      <vt:lpstr>IBM Plex Serif</vt:lpstr>
      <vt:lpstr>IBM Plex Sans</vt:lpstr>
      <vt:lpstr>HelveticaNeueLTStd-Bd</vt:lpstr>
      <vt:lpstr>MyriadPro-Regular</vt:lpstr>
      <vt:lpstr>HelveticaNeueLTStd-Roman</vt:lpstr>
      <vt:lpstr>Walbaum Display Light</vt:lpstr>
      <vt:lpstr>Univers Condensed Light</vt:lpstr>
      <vt:lpstr>Segoe UI</vt:lpstr>
      <vt:lpstr>ANUPowerpointTemplate2010</vt:lpstr>
      <vt:lpstr>Sole Trader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Tax obligation for sole traders that pass the PSB tests  </vt:lpstr>
      <vt:lpstr> </vt:lpstr>
      <vt:lpstr>PowerPoint 演示文稿</vt:lpstr>
      <vt:lpstr>PowerPoint 演示文稿</vt:lpstr>
      <vt:lpstr>PowerPoint 演示文稿</vt:lpstr>
      <vt:lpstr>PowerPoint 演示文稿</vt:lpstr>
      <vt:lpstr>No Petrol Receipt?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刘 Sally</dc:creator>
  <cp:lastModifiedBy>Chujun</cp:lastModifiedBy>
  <cp:revision>554</cp:revision>
  <dcterms:created xsi:type="dcterms:W3CDTF">2025-10-23T13:46:44Z</dcterms:created>
  <dcterms:modified xsi:type="dcterms:W3CDTF">2025-10-23T13:46:44Z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0x01010026C067A278B05D488E43C51AB67ADB64</vt:lpwstr>
  </property>
  <property fmtid="{D5CDD505-2E9C-101B-9397-08002B2CF9AE}" pid="3" name="ICV">
    <vt:lpwstr>57EB1F51CCC34518C431FA68BBB62B2E_43</vt:lpwstr>
  </property>
  <property fmtid="{D5CDD505-2E9C-101B-9397-08002B2CF9AE}" pid="4" name="KSOProductBuildVer">
    <vt:lpwstr>2052-6.14.0.8718</vt:lpwstr>
  </property>
</Properties>
</file>