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g"/>
  <Default Extension="png" ContentType="image/pn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handoutMasterIdLst>
    <p:handoutMasterId r:id="rId23"/>
  </p:handoutMasterIdLst>
  <p:sldIdLst>
    <p:sldId id="863" r:id="rId3"/>
    <p:sldId id="864" r:id="rId4"/>
    <p:sldId id="870" r:id="rId5"/>
    <p:sldId id="871" r:id="rId6"/>
    <p:sldId id="865" r:id="rId7"/>
    <p:sldId id="872" r:id="rId8"/>
    <p:sldId id="880" r:id="rId9"/>
    <p:sldId id="878" r:id="rId10"/>
    <p:sldId id="873" r:id="rId11"/>
    <p:sldId id="874" r:id="rId12"/>
    <p:sldId id="875" r:id="rId13"/>
    <p:sldId id="876" r:id="rId14"/>
    <p:sldId id="877" r:id="rId15"/>
    <p:sldId id="263" r:id="rId16"/>
    <p:sldId id="264" r:id="rId17"/>
    <p:sldId id="265" r:id="rId18"/>
    <p:sldId id="276" r:id="rId19"/>
    <p:sldId id="277" r:id="rId20"/>
    <p:sldId id="848" r:id="rId21"/>
  </p:sldIdLst>
  <p:sldSz cx="9144000" cy="6858000" type="screen4x3"/>
  <p:notesSz cx="6832600" cy="9918700"/>
  <p:defaultTextStyle>
    <a:defPPr>
      <a:defRPr lang="en-AU"/>
    </a:defPPr>
    <a:lvl1pPr algn="l" rtl="0" eaLnBrk="0" fontAlgn="base" hangingPunct="0">
      <a:spcBef>
        <a:spcPct val="0"/>
      </a:spcBef>
      <a:spcAft>
        <a:spcPct val="0"/>
      </a:spcAft>
      <a:defRPr sz="2400" b="1" kern="1200">
        <a:solidFill>
          <a:schemeClr val="tx1"/>
        </a:solidFill>
        <a:latin typeface="Geneva" panose="020B0503030404040204" pitchFamily="-84" charset="0"/>
        <a:ea typeface="MS PGothic" panose="020B0600070205080204" pitchFamily="34" charset="-128"/>
        <a:cs typeface="+mn-cs"/>
      </a:defRPr>
    </a:lvl1pPr>
    <a:lvl2pPr marL="457200" algn="l" rtl="0" eaLnBrk="0" fontAlgn="base" hangingPunct="0">
      <a:spcBef>
        <a:spcPct val="0"/>
      </a:spcBef>
      <a:spcAft>
        <a:spcPct val="0"/>
      </a:spcAft>
      <a:defRPr sz="2400" b="1" kern="1200">
        <a:solidFill>
          <a:schemeClr val="tx1"/>
        </a:solidFill>
        <a:latin typeface="Geneva" panose="020B0503030404040204" pitchFamily="-84" charset="0"/>
        <a:ea typeface="MS PGothic" panose="020B0600070205080204" pitchFamily="34" charset="-128"/>
        <a:cs typeface="+mn-cs"/>
      </a:defRPr>
    </a:lvl2pPr>
    <a:lvl3pPr marL="914400" algn="l" rtl="0" eaLnBrk="0" fontAlgn="base" hangingPunct="0">
      <a:spcBef>
        <a:spcPct val="0"/>
      </a:spcBef>
      <a:spcAft>
        <a:spcPct val="0"/>
      </a:spcAft>
      <a:defRPr sz="2400" b="1" kern="1200">
        <a:solidFill>
          <a:schemeClr val="tx1"/>
        </a:solidFill>
        <a:latin typeface="Geneva" panose="020B0503030404040204" pitchFamily="-84" charset="0"/>
        <a:ea typeface="MS PGothic" panose="020B0600070205080204" pitchFamily="34" charset="-128"/>
        <a:cs typeface="+mn-cs"/>
      </a:defRPr>
    </a:lvl3pPr>
    <a:lvl4pPr marL="1371600" algn="l" rtl="0" eaLnBrk="0" fontAlgn="base" hangingPunct="0">
      <a:spcBef>
        <a:spcPct val="0"/>
      </a:spcBef>
      <a:spcAft>
        <a:spcPct val="0"/>
      </a:spcAft>
      <a:defRPr sz="2400" b="1" kern="1200">
        <a:solidFill>
          <a:schemeClr val="tx1"/>
        </a:solidFill>
        <a:latin typeface="Geneva" panose="020B0503030404040204" pitchFamily="-84" charset="0"/>
        <a:ea typeface="MS PGothic" panose="020B0600070205080204" pitchFamily="34" charset="-128"/>
        <a:cs typeface="+mn-cs"/>
      </a:defRPr>
    </a:lvl4pPr>
    <a:lvl5pPr marL="1828800" algn="l" rtl="0" eaLnBrk="0" fontAlgn="base" hangingPunct="0">
      <a:spcBef>
        <a:spcPct val="0"/>
      </a:spcBef>
      <a:spcAft>
        <a:spcPct val="0"/>
      </a:spcAft>
      <a:defRPr sz="2400" b="1" kern="1200">
        <a:solidFill>
          <a:schemeClr val="tx1"/>
        </a:solidFill>
        <a:latin typeface="Geneva" panose="020B0503030404040204" pitchFamily="-84" charset="0"/>
        <a:ea typeface="MS PGothic" panose="020B0600070205080204" pitchFamily="34" charset="-128"/>
        <a:cs typeface="+mn-cs"/>
      </a:defRPr>
    </a:lvl5pPr>
    <a:lvl6pPr marL="2286000" algn="l" defTabSz="914400" rtl="0" eaLnBrk="1" latinLnBrk="0" hangingPunct="1">
      <a:defRPr sz="2400" b="1" kern="1200">
        <a:solidFill>
          <a:schemeClr val="tx1"/>
        </a:solidFill>
        <a:latin typeface="Geneva" panose="020B0503030404040204" pitchFamily="-84" charset="0"/>
        <a:ea typeface="MS PGothic" panose="020B0600070205080204" pitchFamily="34" charset="-128"/>
        <a:cs typeface="+mn-cs"/>
      </a:defRPr>
    </a:lvl6pPr>
    <a:lvl7pPr marL="2743200" algn="l" defTabSz="914400" rtl="0" eaLnBrk="1" latinLnBrk="0" hangingPunct="1">
      <a:defRPr sz="2400" b="1" kern="1200">
        <a:solidFill>
          <a:schemeClr val="tx1"/>
        </a:solidFill>
        <a:latin typeface="Geneva" panose="020B0503030404040204" pitchFamily="-84" charset="0"/>
        <a:ea typeface="MS PGothic" panose="020B0600070205080204" pitchFamily="34" charset="-128"/>
        <a:cs typeface="+mn-cs"/>
      </a:defRPr>
    </a:lvl7pPr>
    <a:lvl8pPr marL="3200400" algn="l" defTabSz="914400" rtl="0" eaLnBrk="1" latinLnBrk="0" hangingPunct="1">
      <a:defRPr sz="2400" b="1" kern="1200">
        <a:solidFill>
          <a:schemeClr val="tx1"/>
        </a:solidFill>
        <a:latin typeface="Geneva" panose="020B0503030404040204" pitchFamily="-84" charset="0"/>
        <a:ea typeface="MS PGothic" panose="020B0600070205080204" pitchFamily="34" charset="-128"/>
        <a:cs typeface="+mn-cs"/>
      </a:defRPr>
    </a:lvl8pPr>
    <a:lvl9pPr marL="3657600" algn="l" defTabSz="914400" rtl="0" eaLnBrk="1" latinLnBrk="0" hangingPunct="1">
      <a:defRPr sz="2400" b="1" kern="1200">
        <a:solidFill>
          <a:schemeClr val="tx1"/>
        </a:solidFill>
        <a:latin typeface="Geneva" panose="020B0503030404040204" pitchFamily="-8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2077"/>
    <a:srgbClr val="00338D"/>
    <a:srgbClr val="3F2EA2"/>
    <a:srgbClr val="C82077"/>
    <a:srgbClr val="470A68"/>
    <a:srgbClr val="0000FF"/>
    <a:srgbClr val="6D2077"/>
    <a:srgbClr val="3B2077"/>
    <a:srgbClr val="99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87136" autoAdjust="0"/>
  </p:normalViewPr>
  <p:slideViewPr>
    <p:cSldViewPr showGuides="1">
      <p:cViewPr varScale="1">
        <p:scale>
          <a:sx n="90" d="100"/>
          <a:sy n="90" d="100"/>
        </p:scale>
        <p:origin x="2286" y="249"/>
      </p:cViewPr>
      <p:guideLst>
        <p:guide orient="horz" pos="2160"/>
        <p:guide pos="2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70" d="100"/>
          <a:sy n="170" d="100"/>
        </p:scale>
        <p:origin x="396" y="-3666"/>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customXml" Target="../customXml/item3.xml"/><Relationship Id="rId28" Type="http://schemas.openxmlformats.org/officeDocument/2006/relationships/customXml" Target="../customXml/item2.xml"/><Relationship Id="rId27" Type="http://schemas.openxmlformats.org/officeDocument/2006/relationships/customXml" Target="../customXml/item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handoutMaster" Target="handoutMasters/handoutMaster1.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1">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BF7CC8F-DAC6-4CDB-AFA0-DD809896F4A9}" type="doc">
      <dgm:prSet loTypeId="urn:microsoft.com/office/officeart/2005/8/layout/hList1" loCatId="list" qsTypeId="urn:microsoft.com/office/officeart/2005/8/quickstyle/simple1#1" qsCatId="simple" csTypeId="urn:microsoft.com/office/officeart/2005/8/colors/colorful1#1" csCatId="colorful" phldr="1"/>
      <dgm:spPr/>
      <dgm:t>
        <a:bodyPr/>
        <a:lstStyle/>
        <a:p>
          <a:endParaRPr lang="en-US"/>
        </a:p>
      </dgm:t>
    </dgm:pt>
    <dgm:pt modelId="{0D942569-5DCF-4227-9A68-85C138FD23BE}">
      <dgm:prSet/>
      <dgm:spPr/>
      <dgm:t>
        <a:bodyPr/>
        <a:lstStyle/>
        <a:p>
          <a:r>
            <a:rPr lang="en-US" b="1" dirty="0"/>
            <a:t>Deduction not Allowed</a:t>
          </a:r>
          <a:endParaRPr lang="en-US" dirty="0"/>
        </a:p>
      </dgm:t>
    </dgm:pt>
    <dgm:pt modelId="{1C606985-AD9D-4B94-8929-94B268D887B0}" cxnId="{D310ED97-9F93-4B8E-89CE-5E9E4CD05C25}" type="parTrans">
      <dgm:prSet/>
      <dgm:spPr/>
      <dgm:t>
        <a:bodyPr/>
        <a:lstStyle/>
        <a:p>
          <a:endParaRPr lang="en-US"/>
        </a:p>
      </dgm:t>
    </dgm:pt>
    <dgm:pt modelId="{AD6C2099-5F13-4BD8-98C4-7A980CF3B317}" cxnId="{D310ED97-9F93-4B8E-89CE-5E9E4CD05C25}" type="sibTrans">
      <dgm:prSet/>
      <dgm:spPr/>
      <dgm:t>
        <a:bodyPr/>
        <a:lstStyle/>
        <a:p>
          <a:endParaRPr lang="en-US"/>
        </a:p>
      </dgm:t>
    </dgm:pt>
    <dgm:pt modelId="{87A78A18-7AF9-4EE8-ABCB-BEDD0ED5B97B}">
      <dgm:prSet phldr="0" custT="0"/>
      <dgm:spPr/>
      <dgm:t>
        <a:bodyPr vert="horz" wrap="square"/>
        <a:lstStyle/>
        <a:p>
          <a:pPr>
            <a:lnSpc>
              <a:spcPct val="100000"/>
            </a:lnSpc>
            <a:spcBef>
              <a:spcPct val="0"/>
            </a:spcBef>
            <a:spcAft>
              <a:spcPct val="15000"/>
            </a:spcAft>
          </a:pPr>
          <a:r>
            <a:rPr lang="en-US" dirty="0">
              <a:sym typeface="+mn-ea"/>
            </a:rPr>
            <a:t>Rent, mortgage interest, rates or land tax for your homes</a:t>
          </a:r>
          <a:endParaRPr lang="en-US" dirty="0"/>
        </a:p>
      </dgm:t>
    </dgm:pt>
    <dgm:pt modelId="{D923113B-7185-4BD9-8F22-21E0E2EF2A8E}" cxnId="{7AC4DCC4-1EA7-48F9-B108-7D678C2C7FD5}" type="parTrans">
      <dgm:prSet/>
      <dgm:spPr/>
      <dgm:t>
        <a:bodyPr/>
        <a:lstStyle/>
        <a:p>
          <a:endParaRPr lang="en-US"/>
        </a:p>
      </dgm:t>
    </dgm:pt>
    <dgm:pt modelId="{CA561180-5E6F-415E-A55A-1D6C693BF806}" cxnId="{7AC4DCC4-1EA7-48F9-B108-7D678C2C7FD5}" type="sibTrans">
      <dgm:prSet/>
      <dgm:spPr/>
      <dgm:t>
        <a:bodyPr/>
        <a:lstStyle/>
        <a:p>
          <a:endParaRPr lang="en-US"/>
        </a:p>
      </dgm:t>
    </dgm:pt>
    <dgm:pt modelId="{672BF023-C887-4253-BEF6-9F818A264529}">
      <dgm:prSet phldr="0" custT="0"/>
      <dgm:spPr/>
      <dgm:t>
        <a:bodyPr vert="horz" wrap="square"/>
        <a:lstStyle/>
        <a:p>
          <a:pPr>
            <a:lnSpc>
              <a:spcPct val="100000"/>
            </a:lnSpc>
            <a:spcBef>
              <a:spcPct val="0"/>
            </a:spcBef>
            <a:spcAft>
              <a:spcPct val="15000"/>
            </a:spcAft>
          </a:pPr>
          <a:r>
            <a:rPr lang="en-US" altLang="zh-CN" dirty="0">
              <a:sym typeface="+mn-ea"/>
            </a:rPr>
            <a:t>Payments to associates for non-principal work</a:t>
          </a:r>
          <a:endParaRPr lang="en-US" altLang="zh-CN" dirty="0"/>
        </a:p>
      </dgm:t>
    </dgm:pt>
    <dgm:pt modelId="{7F7E7C00-CEE3-4F40-8ADC-8EBB2C2EFBCE}" cxnId="{56F76808-0A9F-448B-8232-9FD7CDADBC77}" type="parTrans">
      <dgm:prSet/>
      <dgm:spPr/>
    </dgm:pt>
    <dgm:pt modelId="{CB8373FE-1914-4836-9936-4029B1432674}" cxnId="{56F76808-0A9F-448B-8232-9FD7CDADBC77}" type="sibTrans">
      <dgm:prSet/>
      <dgm:spPr/>
    </dgm:pt>
    <dgm:pt modelId="{FF63E9F3-3FC8-4733-A1DE-C65C2D2882E3}">
      <dgm:prSet phldr="0" custT="0"/>
      <dgm:spPr/>
      <dgm:t>
        <a:bodyPr vert="horz" wrap="square"/>
        <a:lstStyle/>
        <a:p>
          <a:pPr>
            <a:lnSpc>
              <a:spcPct val="100000"/>
            </a:lnSpc>
            <a:spcBef>
              <a:spcPct val="0"/>
            </a:spcBef>
            <a:spcAft>
              <a:spcPct val="15000"/>
            </a:spcAft>
          </a:pPr>
          <a:r>
            <a:rPr lang="en-US" altLang="zh-CN" dirty="0">
              <a:sym typeface="+mn-ea"/>
            </a:rPr>
            <a:t>Super contributions for associates for non-principal work</a:t>
          </a:r>
          <a:endParaRPr lang="en-US" altLang="zh-CN" dirty="0"/>
        </a:p>
      </dgm:t>
    </dgm:pt>
    <dgm:pt modelId="{5DCB2152-1931-4001-813A-C62D900ED97A}" cxnId="{0B6BE84B-109A-4D83-A0B5-5B88277990FB}" type="parTrans">
      <dgm:prSet/>
      <dgm:spPr/>
    </dgm:pt>
    <dgm:pt modelId="{C2F3CD8B-C55A-48CA-AA36-F9DAA6B46F60}" cxnId="{0B6BE84B-109A-4D83-A0B5-5B88277990FB}" type="sibTrans">
      <dgm:prSet/>
      <dgm:spPr/>
    </dgm:pt>
    <dgm:pt modelId="{946EE5C2-7E41-4DDB-B275-2F319AB509F3}">
      <dgm:prSet phldr="0" custT="0"/>
      <dgm:spPr/>
      <dgm:t>
        <a:bodyPr vert="horz" wrap="square"/>
        <a:lstStyle/>
        <a:p>
          <a:pPr>
            <a:lnSpc>
              <a:spcPct val="100000"/>
            </a:lnSpc>
            <a:spcBef>
              <a:spcPct val="0"/>
            </a:spcBef>
            <a:spcAft>
              <a:spcPct val="15000"/>
            </a:spcAft>
          </a:pPr>
          <a:r>
            <a:rPr lang="en-US" dirty="0">
              <a:sym typeface="+mn-ea"/>
            </a:rPr>
            <a:t>Other expenses not generally entitled to employees</a:t>
          </a:r>
          <a:endParaRPr/>
        </a:p>
      </dgm:t>
    </dgm:pt>
    <dgm:pt modelId="{0412983B-6260-42E0-A443-0BF11AD4E575}" cxnId="{AC38E233-D520-4114-B8CE-516B13E9DA1D}" type="parTrans">
      <dgm:prSet/>
      <dgm:spPr/>
    </dgm:pt>
    <dgm:pt modelId="{C8C38517-3FF3-4ED4-A86D-343E67D361BC}" cxnId="{AC38E233-D520-4114-B8CE-516B13E9DA1D}" type="sibTrans">
      <dgm:prSet/>
      <dgm:spPr/>
    </dgm:pt>
    <dgm:pt modelId="{FADF29F0-267E-6648-8831-D64F8F457E90}" type="pres">
      <dgm:prSet presAssocID="{DBF7CC8F-DAC6-4CDB-AFA0-DD809896F4A9}" presName="Name0" presStyleCnt="0">
        <dgm:presLayoutVars>
          <dgm:dir/>
          <dgm:animLvl val="lvl"/>
          <dgm:resizeHandles val="exact"/>
        </dgm:presLayoutVars>
      </dgm:prSet>
      <dgm:spPr/>
    </dgm:pt>
    <dgm:pt modelId="{EC7135F7-5CDD-D541-8AD8-5CB37944F835}" type="pres">
      <dgm:prSet presAssocID="{0D942569-5DCF-4227-9A68-85C138FD23BE}" presName="composite" presStyleCnt="0"/>
      <dgm:spPr/>
    </dgm:pt>
    <dgm:pt modelId="{7D70CF69-D01E-DA41-8C76-242F5851ACDA}" type="pres">
      <dgm:prSet presAssocID="{0D942569-5DCF-4227-9A68-85C138FD23BE}" presName="parTx" presStyleLbl="alignNode1" presStyleIdx="0" presStyleCnt="1">
        <dgm:presLayoutVars>
          <dgm:chMax val="0"/>
          <dgm:chPref val="0"/>
          <dgm:bulletEnabled val="1"/>
        </dgm:presLayoutVars>
      </dgm:prSet>
      <dgm:spPr/>
    </dgm:pt>
    <dgm:pt modelId="{8DEFD785-092E-3D47-9B9F-FC536CB7B19A}" type="pres">
      <dgm:prSet presAssocID="{0D942569-5DCF-4227-9A68-85C138FD23BE}" presName="desTx" presStyleLbl="alignAccFollowNode1" presStyleIdx="0" presStyleCnt="1">
        <dgm:presLayoutVars>
          <dgm:bulletEnabled val="1"/>
        </dgm:presLayoutVars>
      </dgm:prSet>
      <dgm:spPr/>
    </dgm:pt>
  </dgm:ptLst>
  <dgm:cxnLst>
    <dgm:cxn modelId="{56F76808-0A9F-448B-8232-9FD7CDADBC77}" srcId="{0D942569-5DCF-4227-9A68-85C138FD23BE}" destId="{672BF023-C887-4253-BEF6-9F818A264529}" srcOrd="1" destOrd="0" parTransId="{7F7E7C00-CEE3-4F40-8ADC-8EBB2C2EFBCE}" sibTransId="{CB8373FE-1914-4836-9936-4029B1432674}"/>
    <dgm:cxn modelId="{DECC7723-D00F-4542-AE2D-59013A362625}" type="presOf" srcId="{0D942569-5DCF-4227-9A68-85C138FD23BE}" destId="{7D70CF69-D01E-DA41-8C76-242F5851ACDA}" srcOrd="0" destOrd="0" presId="urn:microsoft.com/office/officeart/2005/8/layout/hList1"/>
    <dgm:cxn modelId="{AC38E233-D520-4114-B8CE-516B13E9DA1D}" srcId="{0D942569-5DCF-4227-9A68-85C138FD23BE}" destId="{946EE5C2-7E41-4DDB-B275-2F319AB509F3}" srcOrd="3" destOrd="0" parTransId="{0412983B-6260-42E0-A443-0BF11AD4E575}" sibTransId="{C8C38517-3FF3-4ED4-A86D-343E67D361BC}"/>
    <dgm:cxn modelId="{654A6E35-1A21-4304-916E-547C29CA6187}" type="presOf" srcId="{87A78A18-7AF9-4EE8-ABCB-BEDD0ED5B97B}" destId="{8DEFD785-092E-3D47-9B9F-FC536CB7B19A}" srcOrd="0" destOrd="0" presId="urn:microsoft.com/office/officeart/2005/8/layout/hList1"/>
    <dgm:cxn modelId="{B99DF43B-84F4-467A-BB7F-B60ADE0E14C3}" type="presOf" srcId="{DBF7CC8F-DAC6-4CDB-AFA0-DD809896F4A9}" destId="{FADF29F0-267E-6648-8831-D64F8F457E90}" srcOrd="0" destOrd="0" presId="urn:microsoft.com/office/officeart/2005/8/layout/hList1"/>
    <dgm:cxn modelId="{0B6BE84B-109A-4D83-A0B5-5B88277990FB}" srcId="{0D942569-5DCF-4227-9A68-85C138FD23BE}" destId="{FF63E9F3-3FC8-4733-A1DE-C65C2D2882E3}" srcOrd="2" destOrd="0" parTransId="{5DCB2152-1931-4001-813A-C62D900ED97A}" sibTransId="{C2F3CD8B-C55A-48CA-AA36-F9DAA6B46F60}"/>
    <dgm:cxn modelId="{7280A397-6E13-49C2-86B5-AE6AE3168B6D}" type="presOf" srcId="{672BF023-C887-4253-BEF6-9F818A264529}" destId="{8DEFD785-092E-3D47-9B9F-FC536CB7B19A}" srcOrd="0" destOrd="1" presId="urn:microsoft.com/office/officeart/2005/8/layout/hList1"/>
    <dgm:cxn modelId="{D310ED97-9F93-4B8E-89CE-5E9E4CD05C25}" srcId="{DBF7CC8F-DAC6-4CDB-AFA0-DD809896F4A9}" destId="{0D942569-5DCF-4227-9A68-85C138FD23BE}" srcOrd="0" destOrd="0" parTransId="{1C606985-AD9D-4B94-8929-94B268D887B0}" sibTransId="{AD6C2099-5F13-4BD8-98C4-7A980CF3B317}"/>
    <dgm:cxn modelId="{E1C512AF-5E34-4D99-88E4-BAE358D55905}" type="presOf" srcId="{FF63E9F3-3FC8-4733-A1DE-C65C2D2882E3}" destId="{8DEFD785-092E-3D47-9B9F-FC536CB7B19A}" srcOrd="0" destOrd="2" presId="urn:microsoft.com/office/officeart/2005/8/layout/hList1"/>
    <dgm:cxn modelId="{7AC4DCC4-1EA7-48F9-B108-7D678C2C7FD5}" srcId="{0D942569-5DCF-4227-9A68-85C138FD23BE}" destId="{87A78A18-7AF9-4EE8-ABCB-BEDD0ED5B97B}" srcOrd="0" destOrd="0" parTransId="{D923113B-7185-4BD9-8F22-21E0E2EF2A8E}" sibTransId="{CA561180-5E6F-415E-A55A-1D6C693BF806}"/>
    <dgm:cxn modelId="{39B58AD0-1B11-4EF8-AB57-A678D81A25CE}" type="presOf" srcId="{946EE5C2-7E41-4DDB-B275-2F319AB509F3}" destId="{8DEFD785-092E-3D47-9B9F-FC536CB7B19A}" srcOrd="0" destOrd="3" presId="urn:microsoft.com/office/officeart/2005/8/layout/hList1"/>
    <dgm:cxn modelId="{5C6EB817-9BF5-42BF-B03F-07008EA016D2}" type="presParOf" srcId="{FADF29F0-267E-6648-8831-D64F8F457E90}" destId="{EC7135F7-5CDD-D541-8AD8-5CB37944F835}" srcOrd="0" destOrd="0" presId="urn:microsoft.com/office/officeart/2005/8/layout/hList1"/>
    <dgm:cxn modelId="{34C3B5F2-3CE6-4A2A-94F7-5416B8F3B363}" type="presParOf" srcId="{EC7135F7-5CDD-D541-8AD8-5CB37944F835}" destId="{7D70CF69-D01E-DA41-8C76-242F5851ACDA}" srcOrd="0" destOrd="0" presId="urn:microsoft.com/office/officeart/2005/8/layout/hList1"/>
    <dgm:cxn modelId="{514F985F-059C-43FA-80F3-C49FC683DACD}" type="presParOf" srcId="{EC7135F7-5CDD-D541-8AD8-5CB37944F835}" destId="{8DEFD785-092E-3D47-9B9F-FC536CB7B19A}" srcOrd="1" destOrd="0" presId="urn:microsoft.com/office/officeart/2005/8/layout/h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4DEA00-39CF-4F29-BF8A-2596436A0235}" type="doc">
      <dgm:prSet loTypeId="urn:microsoft.com/office/officeart/2005/8/layout/chevron1" loCatId="process" qsTypeId="urn:microsoft.com/office/officeart/2005/8/quickstyle/simple1#2" qsCatId="simple" csTypeId="urn:microsoft.com/office/officeart/2005/8/colors/colorful5#1" csCatId="colorful" phldr="1"/>
      <dgm:spPr/>
      <dgm:t>
        <a:bodyPr/>
        <a:lstStyle/>
        <a:p>
          <a:endParaRPr lang="en-US"/>
        </a:p>
      </dgm:t>
    </dgm:pt>
    <dgm:pt modelId="{C20A80D6-AE93-404D-8502-64A963031EAC}">
      <dgm:prSet phldr="0" custT="0"/>
      <dgm:spPr>
        <a:solidFill>
          <a:schemeClr val="accent1">
            <a:lumMod val="75000"/>
          </a:schemeClr>
        </a:solidFill>
      </dgm:spPr>
      <dgm:t>
        <a:bodyPr vert="horz" wrap="square"/>
        <a:lstStyle/>
        <a:p>
          <a:pPr>
            <a:lnSpc>
              <a:spcPct val="100000"/>
            </a:lnSpc>
            <a:spcBef>
              <a:spcPct val="0"/>
            </a:spcBef>
            <a:spcAft>
              <a:spcPct val="35000"/>
            </a:spcAft>
          </a:pPr>
          <a:r>
            <a:rPr lang="en-US" altLang="zh-CN" b="1" dirty="0"/>
            <a:t>Criteria for qualifying as a PSB：</a:t>
          </a:r>
        </a:p>
      </dgm:t>
    </dgm:pt>
    <dgm:pt modelId="{D451424A-CCB9-4EB2-BCB9-47572AD7FCC0}" cxnId="{EE812D02-F070-4D34-9937-8156D285AAC8}" type="parTrans">
      <dgm:prSet/>
      <dgm:spPr/>
      <dgm:t>
        <a:bodyPr/>
        <a:lstStyle/>
        <a:p>
          <a:endParaRPr lang="en-US"/>
        </a:p>
      </dgm:t>
    </dgm:pt>
    <dgm:pt modelId="{A5E43F29-B7BD-4288-A900-E29C9C73380A}" cxnId="{EE812D02-F070-4D34-9937-8156D285AAC8}" type="sibTrans">
      <dgm:prSet/>
      <dgm:spPr/>
      <dgm:t>
        <a:bodyPr/>
        <a:lstStyle/>
        <a:p>
          <a:endParaRPr lang="en-US"/>
        </a:p>
      </dgm:t>
    </dgm:pt>
    <dgm:pt modelId="{96D5C9AA-01C0-4113-82D5-98816D65A6B4}">
      <dgm:prSet phldr="0" custT="0"/>
      <dgm:spPr/>
      <dgm:t>
        <a:bodyPr vert="horz" wrap="square"/>
        <a:lstStyle/>
        <a:p>
          <a:pPr>
            <a:lnSpc>
              <a:spcPct val="100000"/>
            </a:lnSpc>
            <a:spcBef>
              <a:spcPct val="0"/>
            </a:spcBef>
            <a:spcAft>
              <a:spcPct val="15000"/>
            </a:spcAft>
          </a:pPr>
          <a:r>
            <a:rPr lang="en-US" altLang="zh-CN"/>
            <a:t>You must either meet the results test, or meet another PSB test and pass the 80% rule.</a:t>
          </a:r>
        </a:p>
      </dgm:t>
    </dgm:pt>
    <dgm:pt modelId="{C808341E-11DD-4903-BD99-E3ABAA37A1F8}" cxnId="{1672BBA0-B1FD-4AD0-AC7B-6AA0C02EA85E}" type="parTrans">
      <dgm:prSet/>
      <dgm:spPr/>
      <dgm:t>
        <a:bodyPr/>
        <a:lstStyle/>
        <a:p>
          <a:endParaRPr lang="en-US"/>
        </a:p>
      </dgm:t>
    </dgm:pt>
    <dgm:pt modelId="{BB91181D-E409-42FA-BDBE-1F095F5DB60C}" cxnId="{1672BBA0-B1FD-4AD0-AC7B-6AA0C02EA85E}" type="sibTrans">
      <dgm:prSet/>
      <dgm:spPr/>
      <dgm:t>
        <a:bodyPr/>
        <a:lstStyle/>
        <a:p>
          <a:endParaRPr lang="en-US"/>
        </a:p>
      </dgm:t>
    </dgm:pt>
    <dgm:pt modelId="{42181560-FB6A-4AD4-85B8-37A60975A7AF}">
      <dgm:prSet phldr="0" custT="0"/>
      <dgm:spPr/>
      <dgm:t>
        <a:bodyPr vert="horz" wrap="square"/>
        <a:lstStyle/>
        <a:p>
          <a:pPr defTabSz="800100">
            <a:lnSpc>
              <a:spcPct val="100000"/>
            </a:lnSpc>
            <a:spcBef>
              <a:spcPct val="0"/>
            </a:spcBef>
            <a:spcAft>
              <a:spcPct val="35000"/>
            </a:spcAft>
          </a:pPr>
          <a:r>
            <a:rPr lang="en-SG" b="1" kern="1200">
              <a:latin typeface="Univers Condensed Light"/>
              <a:ea typeface="+mn-ea"/>
              <a:cs typeface="+mn-cs"/>
            </a:rPr>
            <a:t>Do you have a turnover of more than $75</a:t>
          </a:r>
          <a:r>
            <a:rPr lang="en-US" altLang="en-SG" b="1" kern="1200">
              <a:latin typeface="Univers Condensed Light"/>
              <a:ea typeface="+mn-ea"/>
              <a:cs typeface="+mn-cs"/>
            </a:rPr>
            <a:t>,</a:t>
          </a:r>
          <a:r>
            <a:rPr lang="en-SG" b="1" kern="1200">
              <a:latin typeface="Univers Condensed Light"/>
              <a:ea typeface="+mn-ea"/>
              <a:cs typeface="+mn-cs"/>
            </a:rPr>
            <a:t>000? </a:t>
          </a:r>
          <a:endParaRPr lang="en-US" b="1" kern="1200">
            <a:latin typeface="Univers Condensed Light"/>
            <a:ea typeface="+mn-ea"/>
            <a:cs typeface="+mn-cs"/>
          </a:endParaRPr>
        </a:p>
      </dgm:t>
    </dgm:pt>
    <dgm:pt modelId="{8B6CE0AB-7D7C-4A70-9089-974E9BC5F672}" cxnId="{4E36AE9D-C6EB-42F1-BB73-B05B42382099}" type="parTrans">
      <dgm:prSet/>
      <dgm:spPr/>
      <dgm:t>
        <a:bodyPr/>
        <a:lstStyle/>
        <a:p>
          <a:endParaRPr lang="en-US"/>
        </a:p>
      </dgm:t>
    </dgm:pt>
    <dgm:pt modelId="{73CDBBA8-93AB-4CCA-B23A-95F7519BA5D8}" cxnId="{4E36AE9D-C6EB-42F1-BB73-B05B42382099}" type="sibTrans">
      <dgm:prSet/>
      <dgm:spPr/>
      <dgm:t>
        <a:bodyPr/>
        <a:lstStyle/>
        <a:p>
          <a:endParaRPr lang="en-US"/>
        </a:p>
      </dgm:t>
    </dgm:pt>
    <dgm:pt modelId="{03660BF0-6134-4C37-8439-4C8295132CDB}">
      <dgm:prSet phldr="0" custT="0"/>
      <dgm:spPr/>
      <dgm:t>
        <a:bodyPr vert="horz" wrap="square"/>
        <a:lstStyle/>
        <a:p>
          <a:pPr defTabSz="622300">
            <a:lnSpc>
              <a:spcPct val="100000"/>
            </a:lnSpc>
            <a:spcBef>
              <a:spcPct val="0"/>
            </a:spcBef>
            <a:spcAft>
              <a:spcPct val="15000"/>
            </a:spcAft>
          </a:pPr>
          <a:r>
            <a:rPr lang="en-US" altLang="zh-CN" kern="1200" dirty="0"/>
            <a:t>If your business has a turnover of more than $75,000, you are required to register for GST and lodge Business Activity Statements.</a:t>
          </a:r>
        </a:p>
      </dgm:t>
    </dgm:pt>
    <dgm:pt modelId="{6455BC41-1A7C-405B-B1C3-5F7BDC4733D4}" cxnId="{3C5F5BD4-9079-4FDE-BAE8-EA07D1433C9E}" type="parTrans">
      <dgm:prSet/>
      <dgm:spPr/>
      <dgm:t>
        <a:bodyPr/>
        <a:lstStyle/>
        <a:p>
          <a:endParaRPr lang="en-US"/>
        </a:p>
      </dgm:t>
    </dgm:pt>
    <dgm:pt modelId="{ED547842-8E42-43C4-B179-3A5E7E61F095}" cxnId="{3C5F5BD4-9079-4FDE-BAE8-EA07D1433C9E}" type="sibTrans">
      <dgm:prSet/>
      <dgm:spPr/>
      <dgm:t>
        <a:bodyPr/>
        <a:lstStyle/>
        <a:p>
          <a:endParaRPr lang="en-US"/>
        </a:p>
      </dgm:t>
    </dgm:pt>
    <dgm:pt modelId="{13E3A469-DE4A-4C8B-A348-1DCBF402F3BA}">
      <dgm:prSet phldr="0" custT="0"/>
      <dgm:spPr/>
      <dgm:t>
        <a:bodyPr vert="horz" wrap="square"/>
        <a:lstStyle/>
        <a:p>
          <a:pPr defTabSz="622300">
            <a:lnSpc>
              <a:spcPct val="100000"/>
            </a:lnSpc>
            <a:spcBef>
              <a:spcPct val="0"/>
            </a:spcBef>
            <a:spcAft>
              <a:spcPct val="15000"/>
            </a:spcAft>
          </a:pPr>
          <a:r>
            <a:rPr lang="en-US" altLang="zh-CN" kern="1200" dirty="0"/>
            <a:t>All ride-sourcing (e.g., UberX) and taxi drivers must register for GST and lodge BAS statements, irrespective of their business turnover.</a:t>
          </a:r>
        </a:p>
      </dgm:t>
    </dgm:pt>
    <dgm:pt modelId="{9ACD2BB3-6606-402D-904F-F4E66F7DAC58}" cxnId="{1E057B3B-D3E4-448E-B474-29F88B2E8C24}" type="parTrans">
      <dgm:prSet/>
      <dgm:spPr/>
    </dgm:pt>
    <dgm:pt modelId="{BA8A9A9B-BF88-4F65-875C-EC70D885E964}" cxnId="{1E057B3B-D3E4-448E-B474-29F88B2E8C24}" type="sibTrans">
      <dgm:prSet/>
      <dgm:spPr/>
    </dgm:pt>
    <dgm:pt modelId="{90CE9460-5C48-43BE-898B-1ACBF9502233}">
      <dgm:prSet phldr="0" custT="0"/>
      <dgm:spPr/>
      <dgm:t>
        <a:bodyPr vert="horz" wrap="square"/>
        <a:lstStyle/>
        <a:p>
          <a:pPr defTabSz="800100">
            <a:lnSpc>
              <a:spcPct val="100000"/>
            </a:lnSpc>
            <a:spcBef>
              <a:spcPct val="0"/>
            </a:spcBef>
            <a:spcAft>
              <a:spcPct val="35000"/>
            </a:spcAft>
          </a:pPr>
          <a:r>
            <a:rPr lang="en-US" altLang="zh-CN" b="1" kern="1200">
              <a:latin typeface="Univers Condensed Light"/>
              <a:ea typeface="+mn-ea"/>
              <a:cs typeface="+mn-cs"/>
            </a:rPr>
            <a:t>What you can claim as </a:t>
          </a:r>
          <a:r>
            <a:rPr lang="en-GB" b="1" kern="1200">
              <a:latin typeface="Univers Condensed Light"/>
              <a:ea typeface="+mn-ea"/>
              <a:cs typeface="+mn-cs"/>
            </a:rPr>
            <a:t>Business Deduction</a:t>
          </a:r>
          <a:endParaRPr lang="en-US" b="1" kern="1200">
            <a:latin typeface="Univers Condensed Light"/>
            <a:ea typeface="+mn-ea"/>
            <a:cs typeface="+mn-cs"/>
          </a:endParaRPr>
        </a:p>
      </dgm:t>
    </dgm:pt>
    <dgm:pt modelId="{FE4308D8-009D-44FF-B4AA-4C585512EB13}" cxnId="{3322E93C-8E64-4E0C-9C6B-244BFD2207B5}" type="parTrans">
      <dgm:prSet/>
      <dgm:spPr/>
      <dgm:t>
        <a:bodyPr/>
        <a:lstStyle/>
        <a:p>
          <a:endParaRPr lang="en-US"/>
        </a:p>
      </dgm:t>
    </dgm:pt>
    <dgm:pt modelId="{6E333008-5597-4AD0-980B-4E9303A967C8}" cxnId="{3322E93C-8E64-4E0C-9C6B-244BFD2207B5}" type="sibTrans">
      <dgm:prSet/>
      <dgm:spPr/>
      <dgm:t>
        <a:bodyPr/>
        <a:lstStyle/>
        <a:p>
          <a:endParaRPr lang="en-US"/>
        </a:p>
      </dgm:t>
    </dgm:pt>
    <dgm:pt modelId="{504BE1D6-B219-43F8-8DA1-2594DCF1AD22}">
      <dgm:prSet phldr="0" custT="0"/>
      <dgm:spPr/>
      <dgm:t>
        <a:bodyPr vert="horz" wrap="square"/>
        <a:lstStyle/>
        <a:p>
          <a:pPr defTabSz="622300">
            <a:lnSpc>
              <a:spcPct val="100000"/>
            </a:lnSpc>
            <a:spcBef>
              <a:spcPct val="0"/>
            </a:spcBef>
            <a:spcAft>
              <a:spcPct val="15000"/>
            </a:spcAft>
          </a:pPr>
          <a:r>
            <a:rPr lang="en-US" altLang="zh-CN" kern="1200"/>
            <a:t>Day-to-day operating expenses</a:t>
          </a:r>
        </a:p>
      </dgm:t>
    </dgm:pt>
    <dgm:pt modelId="{91469343-26B1-49A9-90A6-1FC35FC1F0A3}" cxnId="{653FA601-4E1E-4605-804B-E804E1B4CBFF}" type="parTrans">
      <dgm:prSet/>
      <dgm:spPr/>
      <dgm:t>
        <a:bodyPr/>
        <a:lstStyle/>
        <a:p>
          <a:endParaRPr lang="en-US"/>
        </a:p>
      </dgm:t>
    </dgm:pt>
    <dgm:pt modelId="{95E88B1E-EF5D-4597-8983-B34824E2F3EF}" cxnId="{653FA601-4E1E-4605-804B-E804E1B4CBFF}" type="sibTrans">
      <dgm:prSet/>
      <dgm:spPr/>
      <dgm:t>
        <a:bodyPr/>
        <a:lstStyle/>
        <a:p>
          <a:endParaRPr lang="en-US"/>
        </a:p>
      </dgm:t>
    </dgm:pt>
    <dgm:pt modelId="{461F6C8A-D02B-4D38-94E0-D91D2F1AC69C}">
      <dgm:prSet phldr="0" custT="0"/>
      <dgm:spPr/>
      <dgm:t>
        <a:bodyPr vert="horz" wrap="square"/>
        <a:lstStyle/>
        <a:p>
          <a:pPr defTabSz="622300">
            <a:lnSpc>
              <a:spcPct val="100000"/>
            </a:lnSpc>
            <a:spcBef>
              <a:spcPct val="0"/>
            </a:spcBef>
            <a:spcAft>
              <a:spcPct val="15000"/>
            </a:spcAft>
          </a:pPr>
          <a:r>
            <a:rPr lang="en-US" altLang="zh-CN" kern="1200"/>
            <a:t>Purchases of products or services for your business</a:t>
          </a:r>
        </a:p>
      </dgm:t>
    </dgm:pt>
    <dgm:pt modelId="{50EA020C-055A-4298-858E-9D25B09B4506}" cxnId="{8C94EC62-CE55-4810-9596-A3DC83A7CAF7}" type="parTrans">
      <dgm:prSet/>
      <dgm:spPr/>
    </dgm:pt>
    <dgm:pt modelId="{5C5C0DC3-293A-41CE-A38D-BAEDC76DE176}" cxnId="{8C94EC62-CE55-4810-9596-A3DC83A7CAF7}" type="sibTrans">
      <dgm:prSet/>
      <dgm:spPr/>
    </dgm:pt>
    <dgm:pt modelId="{021E28A1-45C1-485A-BC65-C73DACC59726}">
      <dgm:prSet phldr="0" custT="0"/>
      <dgm:spPr/>
      <dgm:t>
        <a:bodyPr vert="horz" wrap="square"/>
        <a:lstStyle/>
        <a:p>
          <a:pPr defTabSz="622300">
            <a:lnSpc>
              <a:spcPct val="100000"/>
            </a:lnSpc>
            <a:spcBef>
              <a:spcPct val="0"/>
            </a:spcBef>
            <a:spcAft>
              <a:spcPct val="15000"/>
            </a:spcAft>
          </a:pPr>
          <a:r>
            <a:rPr lang="en-US" altLang="zh-CN" kern="1200"/>
            <a:t>Certain capital expenses, such as the cost of depreciating assets like machinery and equipment used in your business.</a:t>
          </a:r>
        </a:p>
      </dgm:t>
    </dgm:pt>
    <dgm:pt modelId="{7F0EC904-298A-482A-AB5A-D6A991B01406}" cxnId="{DD153F1E-A01B-4D80-8192-3AC22A5E2F1E}" type="parTrans">
      <dgm:prSet/>
      <dgm:spPr/>
    </dgm:pt>
    <dgm:pt modelId="{D2A77B54-BE8E-4761-8C64-F6B2B5281D03}" cxnId="{DD153F1E-A01B-4D80-8192-3AC22A5E2F1E}" type="sibTrans">
      <dgm:prSet/>
      <dgm:spPr/>
    </dgm:pt>
    <dgm:pt modelId="{3FDBF647-E036-A748-B11B-D54734E4EF6E}" type="pres">
      <dgm:prSet presAssocID="{BF4DEA00-39CF-4F29-BF8A-2596436A0235}" presName="Name0" presStyleCnt="0">
        <dgm:presLayoutVars>
          <dgm:dir/>
          <dgm:animLvl val="lvl"/>
          <dgm:resizeHandles val="exact"/>
        </dgm:presLayoutVars>
      </dgm:prSet>
      <dgm:spPr/>
    </dgm:pt>
    <dgm:pt modelId="{CD331A77-8362-7C4D-B84C-2F6394FFE648}" type="pres">
      <dgm:prSet presAssocID="{C20A80D6-AE93-404D-8502-64A963031EAC}" presName="composite" presStyleCnt="0"/>
      <dgm:spPr/>
    </dgm:pt>
    <dgm:pt modelId="{4CE25A16-5623-0549-9981-71DDFB07621F}" type="pres">
      <dgm:prSet presAssocID="{C20A80D6-AE93-404D-8502-64A963031EAC}" presName="parTx" presStyleLbl="node1" presStyleIdx="0" presStyleCnt="3">
        <dgm:presLayoutVars>
          <dgm:chMax val="0"/>
          <dgm:chPref val="0"/>
          <dgm:bulletEnabled val="1"/>
        </dgm:presLayoutVars>
      </dgm:prSet>
      <dgm:spPr/>
    </dgm:pt>
    <dgm:pt modelId="{9117F12C-8545-1D49-B582-BA8B28A62429}" type="pres">
      <dgm:prSet presAssocID="{C20A80D6-AE93-404D-8502-64A963031EAC}" presName="desTx" presStyleLbl="revTx" presStyleIdx="0" presStyleCnt="3">
        <dgm:presLayoutVars>
          <dgm:bulletEnabled val="1"/>
        </dgm:presLayoutVars>
      </dgm:prSet>
      <dgm:spPr/>
    </dgm:pt>
    <dgm:pt modelId="{4C8875E0-9648-EA4E-9F5A-A3C75B97FD6F}" type="pres">
      <dgm:prSet presAssocID="{A5E43F29-B7BD-4288-A900-E29C9C73380A}" presName="space" presStyleCnt="0"/>
      <dgm:spPr/>
    </dgm:pt>
    <dgm:pt modelId="{7DE3FC8C-FF65-9947-8D79-3B52AEEA362D}" type="pres">
      <dgm:prSet presAssocID="{42181560-FB6A-4AD4-85B8-37A60975A7AF}" presName="composite" presStyleCnt="0"/>
      <dgm:spPr/>
    </dgm:pt>
    <dgm:pt modelId="{2F0241A2-E139-374A-A147-D58B8259F161}" type="pres">
      <dgm:prSet presAssocID="{42181560-FB6A-4AD4-85B8-37A60975A7AF}" presName="parTx" presStyleLbl="node1" presStyleIdx="1" presStyleCnt="3">
        <dgm:presLayoutVars>
          <dgm:chMax val="0"/>
          <dgm:chPref val="0"/>
          <dgm:bulletEnabled val="1"/>
        </dgm:presLayoutVars>
      </dgm:prSet>
      <dgm:spPr/>
    </dgm:pt>
    <dgm:pt modelId="{6F0581C8-9311-EF46-8B75-B35252F214C5}" type="pres">
      <dgm:prSet presAssocID="{42181560-FB6A-4AD4-85B8-37A60975A7AF}" presName="desTx" presStyleLbl="revTx" presStyleIdx="1" presStyleCnt="3">
        <dgm:presLayoutVars>
          <dgm:bulletEnabled val="1"/>
        </dgm:presLayoutVars>
      </dgm:prSet>
      <dgm:spPr/>
    </dgm:pt>
    <dgm:pt modelId="{7FBA1F2A-3512-6848-A32C-CBDCCD9B9BA1}" type="pres">
      <dgm:prSet presAssocID="{73CDBBA8-93AB-4CCA-B23A-95F7519BA5D8}" presName="space" presStyleCnt="0"/>
      <dgm:spPr/>
    </dgm:pt>
    <dgm:pt modelId="{1C7F2B8D-D1EF-DF43-B161-4B3C3F156FA2}" type="pres">
      <dgm:prSet presAssocID="{90CE9460-5C48-43BE-898B-1ACBF9502233}" presName="composite" presStyleCnt="0"/>
      <dgm:spPr/>
    </dgm:pt>
    <dgm:pt modelId="{E9626E05-36A9-D54A-A32F-C076AD9BE072}" type="pres">
      <dgm:prSet presAssocID="{90CE9460-5C48-43BE-898B-1ACBF9502233}" presName="parTx" presStyleLbl="node1" presStyleIdx="2" presStyleCnt="3">
        <dgm:presLayoutVars>
          <dgm:chMax val="0"/>
          <dgm:chPref val="0"/>
          <dgm:bulletEnabled val="1"/>
        </dgm:presLayoutVars>
      </dgm:prSet>
      <dgm:spPr/>
    </dgm:pt>
    <dgm:pt modelId="{E7FA027C-B480-4A4F-A859-89C1D0821A72}" type="pres">
      <dgm:prSet presAssocID="{90CE9460-5C48-43BE-898B-1ACBF9502233}" presName="desTx" presStyleLbl="revTx" presStyleIdx="2" presStyleCnt="3">
        <dgm:presLayoutVars>
          <dgm:bulletEnabled val="1"/>
        </dgm:presLayoutVars>
      </dgm:prSet>
      <dgm:spPr/>
    </dgm:pt>
  </dgm:ptLst>
  <dgm:cxnLst>
    <dgm:cxn modelId="{653FA601-4E1E-4605-804B-E804E1B4CBFF}" srcId="{90CE9460-5C48-43BE-898B-1ACBF9502233}" destId="{504BE1D6-B219-43F8-8DA1-2594DCF1AD22}" srcOrd="0" destOrd="0" parTransId="{91469343-26B1-49A9-90A6-1FC35FC1F0A3}" sibTransId="{95E88B1E-EF5D-4597-8983-B34824E2F3EF}"/>
    <dgm:cxn modelId="{EE812D02-F070-4D34-9937-8156D285AAC8}" srcId="{BF4DEA00-39CF-4F29-BF8A-2596436A0235}" destId="{C20A80D6-AE93-404D-8502-64A963031EAC}" srcOrd="0" destOrd="0" parTransId="{D451424A-CCB9-4EB2-BCB9-47572AD7FCC0}" sibTransId="{A5E43F29-B7BD-4288-A900-E29C9C73380A}"/>
    <dgm:cxn modelId="{92604D03-8D5C-48A6-A995-9820D26EA4E2}" type="presOf" srcId="{42181560-FB6A-4AD4-85B8-37A60975A7AF}" destId="{2F0241A2-E139-374A-A147-D58B8259F161}" srcOrd="0" destOrd="0" presId="urn:microsoft.com/office/officeart/2005/8/layout/chevron1"/>
    <dgm:cxn modelId="{DD153F1E-A01B-4D80-8192-3AC22A5E2F1E}" srcId="{90CE9460-5C48-43BE-898B-1ACBF9502233}" destId="{021E28A1-45C1-485A-BC65-C73DACC59726}" srcOrd="2" destOrd="0" parTransId="{7F0EC904-298A-482A-AB5A-D6A991B01406}" sibTransId="{D2A77B54-BE8E-4761-8C64-F6B2B5281D03}"/>
    <dgm:cxn modelId="{30CFCA27-3CBF-4675-862B-601A5E551487}" type="presOf" srcId="{90CE9460-5C48-43BE-898B-1ACBF9502233}" destId="{E9626E05-36A9-D54A-A32F-C076AD9BE072}" srcOrd="0" destOrd="0" presId="urn:microsoft.com/office/officeart/2005/8/layout/chevron1"/>
    <dgm:cxn modelId="{1E057B3B-D3E4-448E-B474-29F88B2E8C24}" srcId="{42181560-FB6A-4AD4-85B8-37A60975A7AF}" destId="{13E3A469-DE4A-4C8B-A348-1DCBF402F3BA}" srcOrd="1" destOrd="0" parTransId="{9ACD2BB3-6606-402D-904F-F4E66F7DAC58}" sibTransId="{BA8A9A9B-BF88-4F65-875C-EC70D885E964}"/>
    <dgm:cxn modelId="{3322E93C-8E64-4E0C-9C6B-244BFD2207B5}" srcId="{BF4DEA00-39CF-4F29-BF8A-2596436A0235}" destId="{90CE9460-5C48-43BE-898B-1ACBF9502233}" srcOrd="2" destOrd="0" parTransId="{FE4308D8-009D-44FF-B4AA-4C585512EB13}" sibTransId="{6E333008-5597-4AD0-980B-4E9303A967C8}"/>
    <dgm:cxn modelId="{8C94EC62-CE55-4810-9596-A3DC83A7CAF7}" srcId="{90CE9460-5C48-43BE-898B-1ACBF9502233}" destId="{461F6C8A-D02B-4D38-94E0-D91D2F1AC69C}" srcOrd="1" destOrd="0" parTransId="{50EA020C-055A-4298-858E-9D25B09B4506}" sibTransId="{5C5C0DC3-293A-41CE-A38D-BAEDC76DE176}"/>
    <dgm:cxn modelId="{6DD26E4D-EDF5-42E6-9508-069EFF58EAA0}" type="presOf" srcId="{96D5C9AA-01C0-4113-82D5-98816D65A6B4}" destId="{9117F12C-8545-1D49-B582-BA8B28A62429}" srcOrd="0" destOrd="0" presId="urn:microsoft.com/office/officeart/2005/8/layout/chevron1"/>
    <dgm:cxn modelId="{0CE3948A-32A2-47F3-BF2C-3A90B9EC3E66}" type="presOf" srcId="{504BE1D6-B219-43F8-8DA1-2594DCF1AD22}" destId="{E7FA027C-B480-4A4F-A859-89C1D0821A72}" srcOrd="0" destOrd="0" presId="urn:microsoft.com/office/officeart/2005/8/layout/chevron1"/>
    <dgm:cxn modelId="{10E38392-1FCB-4B29-B8C3-F14F08B61CA1}" type="presOf" srcId="{03660BF0-6134-4C37-8439-4C8295132CDB}" destId="{6F0581C8-9311-EF46-8B75-B35252F214C5}" srcOrd="0" destOrd="0" presId="urn:microsoft.com/office/officeart/2005/8/layout/chevron1"/>
    <dgm:cxn modelId="{B0458799-E29D-4878-8C62-314A2EA3AB3C}" type="presOf" srcId="{C20A80D6-AE93-404D-8502-64A963031EAC}" destId="{4CE25A16-5623-0549-9981-71DDFB07621F}" srcOrd="0" destOrd="0" presId="urn:microsoft.com/office/officeart/2005/8/layout/chevron1"/>
    <dgm:cxn modelId="{AAA9219D-EC7E-40C0-949E-773101FF0941}" type="presOf" srcId="{021E28A1-45C1-485A-BC65-C73DACC59726}" destId="{E7FA027C-B480-4A4F-A859-89C1D0821A72}" srcOrd="0" destOrd="2" presId="urn:microsoft.com/office/officeart/2005/8/layout/chevron1"/>
    <dgm:cxn modelId="{4E36AE9D-C6EB-42F1-BB73-B05B42382099}" srcId="{BF4DEA00-39CF-4F29-BF8A-2596436A0235}" destId="{42181560-FB6A-4AD4-85B8-37A60975A7AF}" srcOrd="1" destOrd="0" parTransId="{8B6CE0AB-7D7C-4A70-9089-974E9BC5F672}" sibTransId="{73CDBBA8-93AB-4CCA-B23A-95F7519BA5D8}"/>
    <dgm:cxn modelId="{1672BBA0-B1FD-4AD0-AC7B-6AA0C02EA85E}" srcId="{C20A80D6-AE93-404D-8502-64A963031EAC}" destId="{96D5C9AA-01C0-4113-82D5-98816D65A6B4}" srcOrd="0" destOrd="0" parTransId="{C808341E-11DD-4903-BD99-E3ABAA37A1F8}" sibTransId="{BB91181D-E409-42FA-BDBE-1F095F5DB60C}"/>
    <dgm:cxn modelId="{3C5F5BD4-9079-4FDE-BAE8-EA07D1433C9E}" srcId="{42181560-FB6A-4AD4-85B8-37A60975A7AF}" destId="{03660BF0-6134-4C37-8439-4C8295132CDB}" srcOrd="0" destOrd="0" parTransId="{6455BC41-1A7C-405B-B1C3-5F7BDC4733D4}" sibTransId="{ED547842-8E42-43C4-B179-3A5E7E61F095}"/>
    <dgm:cxn modelId="{0A0849D8-6FFF-4CDB-AEB2-E96E7C11039B}" type="presOf" srcId="{461F6C8A-D02B-4D38-94E0-D91D2F1AC69C}" destId="{E7FA027C-B480-4A4F-A859-89C1D0821A72}" srcOrd="0" destOrd="1" presId="urn:microsoft.com/office/officeart/2005/8/layout/chevron1"/>
    <dgm:cxn modelId="{2551E9E5-2A5C-47D7-9B15-E797EEA2E8AB}" type="presOf" srcId="{13E3A469-DE4A-4C8B-A348-1DCBF402F3BA}" destId="{6F0581C8-9311-EF46-8B75-B35252F214C5}" srcOrd="0" destOrd="1" presId="urn:microsoft.com/office/officeart/2005/8/layout/chevron1"/>
    <dgm:cxn modelId="{CB4A50ED-B95B-4779-A15B-AAC87208F3A8}" type="presOf" srcId="{BF4DEA00-39CF-4F29-BF8A-2596436A0235}" destId="{3FDBF647-E036-A748-B11B-D54734E4EF6E}" srcOrd="0" destOrd="0" presId="urn:microsoft.com/office/officeart/2005/8/layout/chevron1"/>
    <dgm:cxn modelId="{69E4B4E6-DE66-434E-9144-D8180C3CE536}" type="presParOf" srcId="{3FDBF647-E036-A748-B11B-D54734E4EF6E}" destId="{CD331A77-8362-7C4D-B84C-2F6394FFE648}" srcOrd="0" destOrd="0" presId="urn:microsoft.com/office/officeart/2005/8/layout/chevron1"/>
    <dgm:cxn modelId="{69E07E35-94B9-4FC1-9474-FFB9106E44A8}" type="presParOf" srcId="{CD331A77-8362-7C4D-B84C-2F6394FFE648}" destId="{4CE25A16-5623-0549-9981-71DDFB07621F}" srcOrd="0" destOrd="0" presId="urn:microsoft.com/office/officeart/2005/8/layout/chevron1"/>
    <dgm:cxn modelId="{75BB52BB-0585-42F9-BE30-BD8195037BAC}" type="presParOf" srcId="{CD331A77-8362-7C4D-B84C-2F6394FFE648}" destId="{9117F12C-8545-1D49-B582-BA8B28A62429}" srcOrd="1" destOrd="0" presId="urn:microsoft.com/office/officeart/2005/8/layout/chevron1"/>
    <dgm:cxn modelId="{83163C9E-53FD-4998-99A8-52C06880414A}" type="presParOf" srcId="{3FDBF647-E036-A748-B11B-D54734E4EF6E}" destId="{4C8875E0-9648-EA4E-9F5A-A3C75B97FD6F}" srcOrd="1" destOrd="0" presId="urn:microsoft.com/office/officeart/2005/8/layout/chevron1"/>
    <dgm:cxn modelId="{12A5BBBC-CB29-4BA4-9249-25927B36637F}" type="presParOf" srcId="{3FDBF647-E036-A748-B11B-D54734E4EF6E}" destId="{7DE3FC8C-FF65-9947-8D79-3B52AEEA362D}" srcOrd="2" destOrd="0" presId="urn:microsoft.com/office/officeart/2005/8/layout/chevron1"/>
    <dgm:cxn modelId="{405489DB-D881-4434-9CB5-DE706D707F5A}" type="presParOf" srcId="{7DE3FC8C-FF65-9947-8D79-3B52AEEA362D}" destId="{2F0241A2-E139-374A-A147-D58B8259F161}" srcOrd="0" destOrd="0" presId="urn:microsoft.com/office/officeart/2005/8/layout/chevron1"/>
    <dgm:cxn modelId="{8E2DB6CC-9A37-46FB-8BBC-561FAEE014B4}" type="presParOf" srcId="{7DE3FC8C-FF65-9947-8D79-3B52AEEA362D}" destId="{6F0581C8-9311-EF46-8B75-B35252F214C5}" srcOrd="1" destOrd="0" presId="urn:microsoft.com/office/officeart/2005/8/layout/chevron1"/>
    <dgm:cxn modelId="{EC2F3F47-D001-4AF9-B7FA-0B4F7CBB575F}" type="presParOf" srcId="{3FDBF647-E036-A748-B11B-D54734E4EF6E}" destId="{7FBA1F2A-3512-6848-A32C-CBDCCD9B9BA1}" srcOrd="3" destOrd="0" presId="urn:microsoft.com/office/officeart/2005/8/layout/chevron1"/>
    <dgm:cxn modelId="{118BB634-15DE-4718-B48F-C99F1FA5DF31}" type="presParOf" srcId="{3FDBF647-E036-A748-B11B-D54734E4EF6E}" destId="{1C7F2B8D-D1EF-DF43-B161-4B3C3F156FA2}" srcOrd="4" destOrd="0" presId="urn:microsoft.com/office/officeart/2005/8/layout/chevron1"/>
    <dgm:cxn modelId="{CF464E80-F7AC-4ACC-B241-0A0DC2808114}" type="presParOf" srcId="{1C7F2B8D-D1EF-DF43-B161-4B3C3F156FA2}" destId="{E9626E05-36A9-D54A-A32F-C076AD9BE072}" srcOrd="0" destOrd="0" presId="urn:microsoft.com/office/officeart/2005/8/layout/chevron1"/>
    <dgm:cxn modelId="{E5980C65-D9F9-4FE2-A4E7-F1DE5EDDEAD9}" type="presParOf" srcId="{1C7F2B8D-D1EF-DF43-B161-4B3C3F156FA2}" destId="{E7FA027C-B480-4A4F-A859-89C1D0821A72}" srcOrd="1" destOrd="0" presId="urn:microsoft.com/office/officeart/2005/8/layout/chevron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AEAA9C-5BE7-4215-9043-D629B78E08EC}" type="doc">
      <dgm:prSet loTypeId="urn:microsoft.com/office/officeart/2005/8/layout/vList2#1" loCatId="list" qsTypeId="urn:microsoft.com/office/officeart/2005/8/quickstyle/simple3" qsCatId="simple" csTypeId="urn:microsoft.com/office/officeart/2005/8/colors/accent1_2#1" csCatId="accent1" phldr="1"/>
      <dgm:spPr/>
      <dgm:t>
        <a:bodyPr/>
        <a:lstStyle/>
        <a:p>
          <a:endParaRPr lang="en-US"/>
        </a:p>
      </dgm:t>
    </dgm:pt>
    <dgm:pt modelId="{510B7D47-E17F-4643-943A-A035A52841DF}">
      <dgm:prSet phldr="0" custT="0"/>
      <dgm:spPr/>
      <dgm:t>
        <a:bodyPr vert="horz" wrap="square"/>
        <a:lstStyle/>
        <a:p>
          <a:pPr>
            <a:lnSpc>
              <a:spcPct val="100000"/>
            </a:lnSpc>
            <a:spcBef>
              <a:spcPct val="0"/>
            </a:spcBef>
            <a:spcAft>
              <a:spcPct val="35000"/>
            </a:spcAft>
          </a:pPr>
          <a:r>
            <a:rPr lang="en-US" altLang="zh-CN" dirty="0"/>
            <a:t>Alex: The Integrated Worker</a:t>
          </a:r>
        </a:p>
        <a:p>
          <a:pPr>
            <a:lnSpc>
              <a:spcPct val="100000"/>
            </a:lnSpc>
            <a:spcBef>
              <a:spcPct val="0"/>
            </a:spcBef>
            <a:spcAft>
              <a:spcPct val="35000"/>
            </a:spcAft>
          </a:pPr>
          <a:r>
            <a:rPr lang="en-US" altLang="zh-CN" dirty="0"/>
            <a:t>• He is paid by the hour for his time and effort, not for a defined outcome.</a:t>
          </a:r>
        </a:p>
        <a:p>
          <a:pPr>
            <a:lnSpc>
              <a:spcPct val="100000"/>
            </a:lnSpc>
            <a:spcBef>
              <a:spcPct val="0"/>
            </a:spcBef>
            <a:spcAft>
              <a:spcPct val="35000"/>
            </a:spcAft>
          </a:pPr>
          <a:r>
            <a:rPr lang="en-US" altLang="zh-CN" dirty="0">
              <a:sym typeface="+mn-ea"/>
            </a:rPr>
            <a:t>• He r</a:t>
          </a:r>
          <a:r>
            <a:rPr lang="en-US" altLang="zh-CN" dirty="0"/>
            <a:t>elies on one firm for most income.</a:t>
          </a:r>
        </a:p>
        <a:p>
          <a:pPr>
            <a:lnSpc>
              <a:spcPct val="100000"/>
            </a:lnSpc>
            <a:spcBef>
              <a:spcPct val="0"/>
            </a:spcBef>
            <a:spcAft>
              <a:spcPct val="35000"/>
            </a:spcAft>
          </a:pPr>
          <a:r>
            <a:rPr lang="en-US" altLang="zh-CN" dirty="0"/>
            <a:t>• </a:t>
          </a:r>
          <a:r>
            <a:rPr lang="en-US" altLang="zh-CN" dirty="0">
              <a:sym typeface="+mn-ea"/>
            </a:rPr>
            <a:t>The client firm provides all cleaning equipment, supplies, and products.</a:t>
          </a:r>
        </a:p>
        <a:p>
          <a:pPr>
            <a:lnSpc>
              <a:spcPct val="100000"/>
            </a:lnSpc>
            <a:spcBef>
              <a:spcPct val="0"/>
            </a:spcBef>
            <a:spcAft>
              <a:spcPct val="35000"/>
            </a:spcAft>
          </a:pPr>
          <a:r>
            <a:rPr lang="en-US" altLang="zh-CN" dirty="0">
              <a:sym typeface="+mn-ea"/>
            </a:rPr>
            <a:t>• He i</a:t>
          </a:r>
          <a:r>
            <a:rPr lang="en-US" altLang="zh-CN" dirty="0"/>
            <a:t>s paid by the hour for his time and effort, not for a defined outcome.</a:t>
          </a:r>
        </a:p>
      </dgm:t>
    </dgm:pt>
    <dgm:pt modelId="{E015A020-E690-4E8F-B42D-89877C1855AC}" cxnId="{3EA270F8-39DE-4BF8-B425-2439F3BE253D}" type="parTrans">
      <dgm:prSet/>
      <dgm:spPr/>
      <dgm:t>
        <a:bodyPr/>
        <a:lstStyle/>
        <a:p>
          <a:endParaRPr lang="en-US"/>
        </a:p>
      </dgm:t>
    </dgm:pt>
    <dgm:pt modelId="{284CCE6A-F1A6-4755-834C-B1683D667727}" cxnId="{3EA270F8-39DE-4BF8-B425-2439F3BE253D}" type="sibTrans">
      <dgm:prSet/>
      <dgm:spPr/>
      <dgm:t>
        <a:bodyPr/>
        <a:lstStyle/>
        <a:p>
          <a:endParaRPr lang="en-US"/>
        </a:p>
      </dgm:t>
    </dgm:pt>
    <dgm:pt modelId="{E39FED7B-C68A-436F-98F1-5FEE9F8A514F}">
      <dgm:prSet phldr="0" custT="0"/>
      <dgm:spPr/>
      <dgm:t>
        <a:bodyPr vert="horz" wrap="square"/>
        <a:lstStyle/>
        <a:p>
          <a:pPr>
            <a:lnSpc>
              <a:spcPct val="100000"/>
            </a:lnSpc>
            <a:spcBef>
              <a:spcPct val="0"/>
            </a:spcBef>
            <a:spcAft>
              <a:spcPct val="35000"/>
            </a:spcAft>
          </a:pPr>
          <a:r>
            <a:rPr lang="en-US" altLang="zh-CN" dirty="0"/>
            <a:t>Sam: The Independent Business</a:t>
          </a:r>
        </a:p>
        <a:p>
          <a:pPr>
            <a:lnSpc>
              <a:spcPct val="100000"/>
            </a:lnSpc>
            <a:spcBef>
              <a:spcPct val="0"/>
            </a:spcBef>
            <a:spcAft>
              <a:spcPct val="35000"/>
            </a:spcAft>
          </a:pPr>
          <a:r>
            <a:rPr lang="en-US" altLang="zh-CN" dirty="0"/>
            <a:t>• He advertises online to seek diverse clients.</a:t>
          </a:r>
        </a:p>
        <a:p>
          <a:pPr>
            <a:lnSpc>
              <a:spcPct val="100000"/>
            </a:lnSpc>
            <a:spcBef>
              <a:spcPct val="0"/>
            </a:spcBef>
            <a:spcAft>
              <a:spcPct val="35000"/>
            </a:spcAft>
          </a:pPr>
          <a:r>
            <a:rPr lang="en-US" altLang="zh-CN" dirty="0"/>
            <a:t>• He </a:t>
          </a:r>
          <a:r>
            <a:rPr lang="en-US" altLang="zh-CN" dirty="0">
              <a:sym typeface="+mn-ea"/>
            </a:rPr>
            <a:t>purchased his own commercial-grade vacuum, cleaning tools, and a car for transport.</a:t>
          </a:r>
        </a:p>
        <a:p>
          <a:pPr>
            <a:lnSpc>
              <a:spcPct val="100000"/>
            </a:lnSpc>
            <a:spcBef>
              <a:spcPct val="0"/>
            </a:spcBef>
            <a:spcAft>
              <a:spcPct val="35000"/>
            </a:spcAft>
          </a:pPr>
          <a:r>
            <a:rPr lang="en-US" altLang="zh-CN" dirty="0">
              <a:sym typeface="+mn-ea"/>
            </a:rPr>
            <a:t>• He i</a:t>
          </a:r>
          <a:r>
            <a:rPr lang="en-US" altLang="zh-CN" dirty="0"/>
            <a:t>s paid a fixed price to leave a premises in a clean state. If a client is unhappy, Sam must return and correct the work at his own expense.</a:t>
          </a:r>
        </a:p>
      </dgm:t>
    </dgm:pt>
    <dgm:pt modelId="{63474F4E-2140-4408-B99E-8A3BF11916EA}" cxnId="{4ABDC295-5432-41E1-8AE4-BA7740B72DCD}" type="parTrans">
      <dgm:prSet/>
      <dgm:spPr/>
      <dgm:t>
        <a:bodyPr/>
        <a:lstStyle/>
        <a:p>
          <a:endParaRPr lang="en-US"/>
        </a:p>
      </dgm:t>
    </dgm:pt>
    <dgm:pt modelId="{76B1BF30-4DA8-4974-B57C-052E6E18E2B4}" cxnId="{4ABDC295-5432-41E1-8AE4-BA7740B72DCD}" type="sibTrans">
      <dgm:prSet/>
      <dgm:spPr/>
      <dgm:t>
        <a:bodyPr/>
        <a:lstStyle/>
        <a:p>
          <a:endParaRPr lang="en-US"/>
        </a:p>
      </dgm:t>
    </dgm:pt>
    <dgm:pt modelId="{E6D4D9AB-67AE-2B4D-80F0-F710133053FA}" type="pres">
      <dgm:prSet presAssocID="{16AEAA9C-5BE7-4215-9043-D629B78E08EC}" presName="linear" presStyleCnt="0">
        <dgm:presLayoutVars>
          <dgm:animLvl val="lvl"/>
          <dgm:resizeHandles val="exact"/>
        </dgm:presLayoutVars>
      </dgm:prSet>
      <dgm:spPr/>
    </dgm:pt>
    <dgm:pt modelId="{5E235331-FF83-1F4C-BEF0-F39E2CC59B19}" type="pres">
      <dgm:prSet presAssocID="{510B7D47-E17F-4643-943A-A035A52841DF}" presName="parentText" presStyleLbl="node1" presStyleIdx="0" presStyleCnt="2">
        <dgm:presLayoutVars>
          <dgm:chMax val="0"/>
          <dgm:bulletEnabled val="1"/>
        </dgm:presLayoutVars>
      </dgm:prSet>
      <dgm:spPr/>
    </dgm:pt>
    <dgm:pt modelId="{F08397AE-11D7-FF42-A209-E6039C3C37F3}" type="pres">
      <dgm:prSet presAssocID="{284CCE6A-F1A6-4755-834C-B1683D667727}" presName="spacer" presStyleCnt="0"/>
      <dgm:spPr/>
    </dgm:pt>
    <dgm:pt modelId="{F05151AF-0889-824B-8021-91597ADCE857}" type="pres">
      <dgm:prSet presAssocID="{E39FED7B-C68A-436F-98F1-5FEE9F8A514F}" presName="parentText" presStyleLbl="node1" presStyleIdx="1" presStyleCnt="2">
        <dgm:presLayoutVars>
          <dgm:chMax val="0"/>
          <dgm:bulletEnabled val="1"/>
        </dgm:presLayoutVars>
      </dgm:prSet>
      <dgm:spPr/>
    </dgm:pt>
  </dgm:ptLst>
  <dgm:cxnLst>
    <dgm:cxn modelId="{58D42716-4782-43AD-AC15-CB1E3EFC3363}" type="presOf" srcId="{510B7D47-E17F-4643-943A-A035A52841DF}" destId="{5E235331-FF83-1F4C-BEF0-F39E2CC59B19}" srcOrd="0" destOrd="0" presId="urn:microsoft.com/office/officeart/2005/8/layout/vList2#1"/>
    <dgm:cxn modelId="{8BF5AA6D-127D-4D88-83ED-80A4EA28DEDF}" type="presOf" srcId="{E39FED7B-C68A-436F-98F1-5FEE9F8A514F}" destId="{F05151AF-0889-824B-8021-91597ADCE857}" srcOrd="0" destOrd="0" presId="urn:microsoft.com/office/officeart/2005/8/layout/vList2#1"/>
    <dgm:cxn modelId="{4ABDC295-5432-41E1-8AE4-BA7740B72DCD}" srcId="{16AEAA9C-5BE7-4215-9043-D629B78E08EC}" destId="{E39FED7B-C68A-436F-98F1-5FEE9F8A514F}" srcOrd="1" destOrd="0" parTransId="{63474F4E-2140-4408-B99E-8A3BF11916EA}" sibTransId="{76B1BF30-4DA8-4974-B57C-052E6E18E2B4}"/>
    <dgm:cxn modelId="{466C79E5-FA91-4D95-A8A4-EB9E3E45298B}" type="presOf" srcId="{16AEAA9C-5BE7-4215-9043-D629B78E08EC}" destId="{E6D4D9AB-67AE-2B4D-80F0-F710133053FA}" srcOrd="0" destOrd="0" presId="urn:microsoft.com/office/officeart/2005/8/layout/vList2#1"/>
    <dgm:cxn modelId="{3EA270F8-39DE-4BF8-B425-2439F3BE253D}" srcId="{16AEAA9C-5BE7-4215-9043-D629B78E08EC}" destId="{510B7D47-E17F-4643-943A-A035A52841DF}" srcOrd="0" destOrd="0" parTransId="{E015A020-E690-4E8F-B42D-89877C1855AC}" sibTransId="{284CCE6A-F1A6-4755-834C-B1683D667727}"/>
    <dgm:cxn modelId="{68BA8AA6-08D0-4F4F-9BBE-731C188C01F3}" type="presParOf" srcId="{E6D4D9AB-67AE-2B4D-80F0-F710133053FA}" destId="{5E235331-FF83-1F4C-BEF0-F39E2CC59B19}" srcOrd="0" destOrd="0" presId="urn:microsoft.com/office/officeart/2005/8/layout/vList2#1"/>
    <dgm:cxn modelId="{FA283074-243C-4396-B043-E321D7594274}" type="presParOf" srcId="{E6D4D9AB-67AE-2B4D-80F0-F710133053FA}" destId="{F08397AE-11D7-FF42-A209-E6039C3C37F3}" srcOrd="1" destOrd="0" presId="urn:microsoft.com/office/officeart/2005/8/layout/vList2#1"/>
    <dgm:cxn modelId="{BD57DB24-5C00-4676-9AB3-A7AC374A61A3}" type="presParOf" srcId="{E6D4D9AB-67AE-2B4D-80F0-F710133053FA}" destId="{F05151AF-0889-824B-8021-91597ADCE857}" srcOrd="2" destOrd="0" presId="urn:microsoft.com/office/officeart/2005/8/layout/vList2#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7917499" cy="2641847"/>
        <a:chOff x="0" y="0"/>
        <a:chExt cx="7917499" cy="2641847"/>
      </a:xfrm>
    </dsp:grpSpPr>
    <dsp:sp modelId="{7D70CF69-D01E-DA41-8C76-242F5851ACDA}">
      <dsp:nvSpPr>
        <dsp:cNvPr id="3" name="矩形 2"/>
        <dsp:cNvSpPr/>
      </dsp:nvSpPr>
      <dsp:spPr bwMode="white">
        <a:xfrm>
          <a:off x="0" y="47701"/>
          <a:ext cx="7917499" cy="662400"/>
        </a:xfrm>
        <a:prstGeom prst="rect">
          <a:avLst/>
        </a:prstGeom>
      </dsp:spPr>
      <dsp:style>
        <a:lnRef idx="2">
          <a:schemeClr val="accent2"/>
        </a:lnRef>
        <a:fillRef idx="1">
          <a:schemeClr val="accent2"/>
        </a:fillRef>
        <a:effectRef idx="0">
          <a:scrgbClr r="0" g="0" b="0"/>
        </a:effectRef>
        <a:fontRef idx="minor">
          <a:schemeClr val="lt1"/>
        </a:fontRef>
      </dsp:style>
      <dsp:txBody>
        <a:bodyPr lIns="163576" tIns="93472" rIns="163576" bIns="93472"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b="1" dirty="0"/>
            <a:t>Deduction not Allowed</a:t>
          </a:r>
          <a:endParaRPr lang="en-US" dirty="0"/>
        </a:p>
      </dsp:txBody>
      <dsp:txXfrm>
        <a:off x="0" y="47701"/>
        <a:ext cx="7917499" cy="662400"/>
      </dsp:txXfrm>
    </dsp:sp>
    <dsp:sp modelId="{8DEFD785-092E-3D47-9B9F-FC536CB7B19A}">
      <dsp:nvSpPr>
        <dsp:cNvPr id="4" name="矩形 3"/>
        <dsp:cNvSpPr/>
      </dsp:nvSpPr>
      <dsp:spPr bwMode="white">
        <a:xfrm>
          <a:off x="0" y="710101"/>
          <a:ext cx="7917499" cy="1884045"/>
        </a:xfrm>
        <a:prstGeom prst="rect">
          <a:avLst/>
        </a:prstGeom>
      </dsp:spPr>
      <dsp:style>
        <a:lnRef idx="2">
          <a:schemeClr val="accent2">
            <a:tint val="40000"/>
            <a:alpha val="90000"/>
          </a:schemeClr>
        </a:lnRef>
        <a:fillRef idx="1">
          <a:schemeClr val="accent2">
            <a:tint val="40000"/>
            <a:alpha val="90000"/>
          </a:schemeClr>
        </a:fillRef>
        <a:effectRef idx="0">
          <a:scrgbClr r="0" g="0" b="0"/>
        </a:effectRef>
        <a:fontRef idx="minor"/>
      </dsp:style>
      <dsp:txBody>
        <a:bodyPr vert="horz" wrap="square" lIns="122682" tIns="122682" rIns="163576" bIns="184023"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pPr lvl="1">
            <a:lnSpc>
              <a:spcPct val="100000"/>
            </a:lnSpc>
            <a:spcBef>
              <a:spcPct val="0"/>
            </a:spcBef>
            <a:spcAft>
              <a:spcPct val="15000"/>
            </a:spcAft>
            <a:buChar char="•"/>
          </a:pPr>
          <a:r>
            <a:rPr lang="en-US" dirty="0">
              <a:solidFill>
                <a:schemeClr val="dk1"/>
              </a:solidFill>
              <a:sym typeface="+mn-ea"/>
            </a:rPr>
            <a:t>Rent, mortgage interest, rates or land tax for your homes</a:t>
          </a:r>
          <a:endParaRPr lang="en-US" dirty="0">
            <a:solidFill>
              <a:schemeClr val="dk1"/>
            </a:solidFill>
          </a:endParaRPr>
        </a:p>
        <a:p>
          <a:pPr lvl="1">
            <a:lnSpc>
              <a:spcPct val="100000"/>
            </a:lnSpc>
            <a:spcBef>
              <a:spcPct val="0"/>
            </a:spcBef>
            <a:spcAft>
              <a:spcPct val="15000"/>
            </a:spcAft>
            <a:buChar char="•"/>
          </a:pPr>
          <a:r>
            <a:rPr lang="en-US" altLang="zh-CN" dirty="0">
              <a:solidFill>
                <a:schemeClr val="dk1"/>
              </a:solidFill>
              <a:sym typeface="+mn-ea"/>
            </a:rPr>
            <a:t>Payments to associates for non-principal work</a:t>
          </a:r>
          <a:endParaRPr lang="en-US" altLang="zh-CN" dirty="0">
            <a:solidFill>
              <a:schemeClr val="dk1"/>
            </a:solidFill>
          </a:endParaRPr>
        </a:p>
        <a:p>
          <a:pPr lvl="1">
            <a:lnSpc>
              <a:spcPct val="100000"/>
            </a:lnSpc>
            <a:spcBef>
              <a:spcPct val="0"/>
            </a:spcBef>
            <a:spcAft>
              <a:spcPct val="15000"/>
            </a:spcAft>
            <a:buChar char="•"/>
          </a:pPr>
          <a:r>
            <a:rPr lang="en-US" altLang="zh-CN" dirty="0">
              <a:solidFill>
                <a:schemeClr val="dk1"/>
              </a:solidFill>
              <a:sym typeface="+mn-ea"/>
            </a:rPr>
            <a:t>Super contributions for associates for non-principal work</a:t>
          </a:r>
          <a:endParaRPr lang="en-US" altLang="zh-CN" dirty="0">
            <a:solidFill>
              <a:schemeClr val="dk1"/>
            </a:solidFill>
          </a:endParaRPr>
        </a:p>
        <a:p>
          <a:pPr lvl="1">
            <a:lnSpc>
              <a:spcPct val="100000"/>
            </a:lnSpc>
            <a:spcBef>
              <a:spcPct val="0"/>
            </a:spcBef>
            <a:spcAft>
              <a:spcPct val="15000"/>
            </a:spcAft>
            <a:buChar char="•"/>
          </a:pPr>
          <a:r>
            <a:rPr lang="en-US" dirty="0">
              <a:solidFill>
                <a:schemeClr val="dk1"/>
              </a:solidFill>
              <a:sym typeface="+mn-ea"/>
            </a:rPr>
            <a:t>Other expenses not generally entitled to employees</a:t>
          </a:r>
          <a:endParaRPr>
            <a:solidFill>
              <a:schemeClr val="dk1"/>
            </a:solidFill>
          </a:endParaRPr>
        </a:p>
      </dsp:txBody>
      <dsp:txXfrm>
        <a:off x="0" y="710101"/>
        <a:ext cx="7917499" cy="1884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034227" cy="2627360"/>
        <a:chOff x="0" y="0"/>
        <a:chExt cx="8034227" cy="2627360"/>
      </a:xfrm>
    </dsp:grpSpPr>
    <dsp:sp modelId="{4CE25A16-5623-0549-9981-71DDFB07621F}">
      <dsp:nvSpPr>
        <dsp:cNvPr id="3" name="燕尾形 2"/>
        <dsp:cNvSpPr/>
      </dsp:nvSpPr>
      <dsp:spPr bwMode="white">
        <a:xfrm>
          <a:off x="0" y="19222"/>
          <a:ext cx="2726952" cy="648000"/>
        </a:xfrm>
        <a:prstGeom prst="chevron">
          <a:avLst/>
        </a:prstGeom>
        <a:solidFill>
          <a:schemeClr val="accent1">
            <a:lumMod val="75000"/>
          </a:schemeClr>
        </a:solidFill>
      </dsp:spPr>
      <dsp:style>
        <a:lnRef idx="2">
          <a:schemeClr val="lt1"/>
        </a:lnRef>
        <a:fillRef idx="1">
          <a:schemeClr val="accent5">
            <a:hueOff val="0"/>
            <a:satOff val="0"/>
            <a:lumOff val="0"/>
            <a:alpha val="100000"/>
          </a:schemeClr>
        </a:fillRef>
        <a:effectRef idx="0">
          <a:scrgbClr r="0" g="0" b="0"/>
        </a:effectRef>
        <a:fontRef idx="minor">
          <a:schemeClr val="lt1"/>
        </a:fontRef>
      </dsp:style>
      <dsp:txBody>
        <a:bodyPr vert="horz" wrap="square" lIns="48006" tIns="16002" rIns="16002" bIns="16002"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a:lnSpc>
              <a:spcPct val="100000"/>
            </a:lnSpc>
            <a:spcBef>
              <a:spcPct val="0"/>
            </a:spcBef>
            <a:spcAft>
              <a:spcPct val="35000"/>
            </a:spcAft>
          </a:pPr>
          <a:r>
            <a:rPr lang="en-US" altLang="zh-CN" b="1" dirty="0"/>
            <a:t>Criteria for qualifying as a PSB：</a:t>
          </a:r>
        </a:p>
      </dsp:txBody>
      <dsp:txXfrm>
        <a:off x="0" y="19222"/>
        <a:ext cx="2726952" cy="648000"/>
      </dsp:txXfrm>
    </dsp:sp>
    <dsp:sp modelId="{9117F12C-8545-1D49-B582-BA8B28A62429}">
      <dsp:nvSpPr>
        <dsp:cNvPr id="4" name="矩形 3"/>
        <dsp:cNvSpPr/>
      </dsp:nvSpPr>
      <dsp:spPr bwMode="white">
        <a:xfrm>
          <a:off x="0" y="748223"/>
          <a:ext cx="2181561" cy="185991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0" tIns="0" rIns="0" bIns="0" anchor="t"/>
        <a:lstStyle>
          <a:lvl1pPr algn="l">
            <a:defRPr sz="12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1">
            <a:lnSpc>
              <a:spcPct val="100000"/>
            </a:lnSpc>
            <a:spcBef>
              <a:spcPct val="0"/>
            </a:spcBef>
            <a:spcAft>
              <a:spcPct val="15000"/>
            </a:spcAft>
            <a:buChar char="•"/>
          </a:pPr>
          <a:r>
            <a:rPr lang="en-US" altLang="zh-CN">
              <a:solidFill>
                <a:schemeClr val="tx1"/>
              </a:solidFill>
            </a:rPr>
            <a:t>You must either meet the results test, or meet another PSB test and pass the 80% rule.</a:t>
          </a:r>
          <a:endParaRPr>
            <a:solidFill>
              <a:schemeClr val="tx1"/>
            </a:solidFill>
          </a:endParaRPr>
        </a:p>
      </dsp:txBody>
      <dsp:txXfrm>
        <a:off x="0" y="748223"/>
        <a:ext cx="2181561" cy="1859915"/>
      </dsp:txXfrm>
    </dsp:sp>
    <dsp:sp modelId="{2F0241A2-E139-374A-A147-D58B8259F161}">
      <dsp:nvSpPr>
        <dsp:cNvPr id="5" name="燕尾形 4"/>
        <dsp:cNvSpPr/>
      </dsp:nvSpPr>
      <dsp:spPr bwMode="white">
        <a:xfrm>
          <a:off x="2653638" y="19222"/>
          <a:ext cx="2726952" cy="648000"/>
        </a:xfrm>
        <a:prstGeom prst="chevron">
          <a:avLst/>
        </a:prstGeom>
      </dsp:spPr>
      <dsp:style>
        <a:lnRef idx="2">
          <a:schemeClr val="lt1"/>
        </a:lnRef>
        <a:fillRef idx="1">
          <a:schemeClr val="accent5">
            <a:hueOff val="1650000"/>
            <a:satOff val="5686"/>
            <a:lumOff val="-27058"/>
            <a:alpha val="100000"/>
          </a:schemeClr>
        </a:fillRef>
        <a:effectRef idx="0">
          <a:scrgbClr r="0" g="0" b="0"/>
        </a:effectRef>
        <a:fontRef idx="minor">
          <a:schemeClr val="lt1"/>
        </a:fontRef>
      </dsp:style>
      <dsp:txBody>
        <a:bodyPr vert="horz" wrap="square" lIns="48006" tIns="16002" rIns="16002" bIns="16002"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defTabSz="800100">
            <a:lnSpc>
              <a:spcPct val="100000"/>
            </a:lnSpc>
            <a:spcBef>
              <a:spcPct val="0"/>
            </a:spcBef>
            <a:spcAft>
              <a:spcPct val="35000"/>
            </a:spcAft>
          </a:pPr>
          <a:r>
            <a:rPr lang="en-SG" b="1" kern="1200">
              <a:latin typeface="Univers Condensed Light"/>
              <a:ea typeface="+mn-ea"/>
              <a:cs typeface="+mn-cs"/>
            </a:rPr>
            <a:t>Do you have a turnover of more than $75</a:t>
          </a:r>
          <a:r>
            <a:rPr lang="en-US" altLang="en-SG" b="1" kern="1200">
              <a:latin typeface="Univers Condensed Light"/>
              <a:ea typeface="+mn-ea"/>
              <a:cs typeface="+mn-cs"/>
            </a:rPr>
            <a:t>,</a:t>
          </a:r>
          <a:r>
            <a:rPr lang="en-SG" b="1" kern="1200">
              <a:latin typeface="Univers Condensed Light"/>
              <a:ea typeface="+mn-ea"/>
              <a:cs typeface="+mn-cs"/>
            </a:rPr>
            <a:t>000? </a:t>
          </a:r>
          <a:endParaRPr lang="en-US" b="1" kern="1200">
            <a:latin typeface="Univers Condensed Light"/>
            <a:ea typeface="+mn-ea"/>
            <a:cs typeface="+mn-cs"/>
          </a:endParaRPr>
        </a:p>
      </dsp:txBody>
      <dsp:txXfrm>
        <a:off x="2653638" y="19222"/>
        <a:ext cx="2726952" cy="648000"/>
      </dsp:txXfrm>
    </dsp:sp>
    <dsp:sp modelId="{6F0581C8-9311-EF46-8B75-B35252F214C5}">
      <dsp:nvSpPr>
        <dsp:cNvPr id="6" name="矩形 5"/>
        <dsp:cNvSpPr/>
      </dsp:nvSpPr>
      <dsp:spPr bwMode="white">
        <a:xfrm>
          <a:off x="2653638" y="748223"/>
          <a:ext cx="2181561" cy="185991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0" tIns="0" rIns="0" bIns="0" anchor="t"/>
        <a:lstStyle>
          <a:lvl1pPr algn="l">
            <a:defRPr sz="12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1" defTabSz="622300">
            <a:lnSpc>
              <a:spcPct val="100000"/>
            </a:lnSpc>
            <a:spcBef>
              <a:spcPct val="0"/>
            </a:spcBef>
            <a:spcAft>
              <a:spcPct val="15000"/>
            </a:spcAft>
            <a:buChar char="•"/>
          </a:pPr>
          <a:r>
            <a:rPr lang="en-US" altLang="zh-CN" kern="1200" dirty="0">
              <a:solidFill>
                <a:schemeClr val="tx1"/>
              </a:solidFill>
            </a:rPr>
            <a:t>If your business has a turnover of more than $75,000, you are required to register for GST and lodge Business Activity Statements.</a:t>
          </a:r>
          <a:endParaRPr lang="en-US" altLang="zh-CN" kern="1200" dirty="0">
            <a:solidFill>
              <a:schemeClr val="tx1"/>
            </a:solidFill>
          </a:endParaRPr>
        </a:p>
        <a:p>
          <a:pPr lvl="1" defTabSz="622300">
            <a:lnSpc>
              <a:spcPct val="100000"/>
            </a:lnSpc>
            <a:spcBef>
              <a:spcPct val="0"/>
            </a:spcBef>
            <a:spcAft>
              <a:spcPct val="15000"/>
            </a:spcAft>
            <a:buChar char="•"/>
          </a:pPr>
          <a:r>
            <a:rPr lang="en-US" altLang="zh-CN" kern="1200" dirty="0">
              <a:solidFill>
                <a:schemeClr val="tx1"/>
              </a:solidFill>
            </a:rPr>
            <a:t>All ride-sourcing (e.g., UberX) and taxi drivers must register for GST and lodge BAS statements, irrespective of their business turnover.</a:t>
          </a:r>
          <a:endParaRPr>
            <a:solidFill>
              <a:schemeClr val="tx1"/>
            </a:solidFill>
          </a:endParaRPr>
        </a:p>
      </dsp:txBody>
      <dsp:txXfrm>
        <a:off x="2653638" y="748223"/>
        <a:ext cx="2181561" cy="1859915"/>
      </dsp:txXfrm>
    </dsp:sp>
    <dsp:sp modelId="{E9626E05-36A9-D54A-A32F-C076AD9BE072}">
      <dsp:nvSpPr>
        <dsp:cNvPr id="7" name="燕尾形 6"/>
        <dsp:cNvSpPr/>
      </dsp:nvSpPr>
      <dsp:spPr bwMode="white">
        <a:xfrm>
          <a:off x="5307275" y="19222"/>
          <a:ext cx="2726952" cy="648000"/>
        </a:xfrm>
        <a:prstGeom prst="chevron">
          <a:avLst/>
        </a:prstGeom>
      </dsp:spPr>
      <dsp:style>
        <a:lnRef idx="2">
          <a:schemeClr val="lt1"/>
        </a:lnRef>
        <a:fillRef idx="1">
          <a:schemeClr val="accent5">
            <a:hueOff val="3300000"/>
            <a:satOff val="11373"/>
            <a:lumOff val="-54117"/>
            <a:alpha val="100000"/>
          </a:schemeClr>
        </a:fillRef>
        <a:effectRef idx="0">
          <a:scrgbClr r="0" g="0" b="0"/>
        </a:effectRef>
        <a:fontRef idx="minor">
          <a:schemeClr val="lt1"/>
        </a:fontRef>
      </dsp:style>
      <dsp:txBody>
        <a:bodyPr vert="horz" wrap="square" lIns="48006" tIns="16002" rIns="16002" bIns="16002"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defTabSz="800100">
            <a:lnSpc>
              <a:spcPct val="100000"/>
            </a:lnSpc>
            <a:spcBef>
              <a:spcPct val="0"/>
            </a:spcBef>
            <a:spcAft>
              <a:spcPct val="35000"/>
            </a:spcAft>
          </a:pPr>
          <a:r>
            <a:rPr lang="en-US" altLang="zh-CN" b="1" kern="1200">
              <a:latin typeface="Univers Condensed Light"/>
              <a:ea typeface="+mn-ea"/>
              <a:cs typeface="+mn-cs"/>
            </a:rPr>
            <a:t>What you can claim as </a:t>
          </a:r>
          <a:r>
            <a:rPr lang="en-GB" b="1" kern="1200">
              <a:latin typeface="Univers Condensed Light"/>
              <a:ea typeface="+mn-ea"/>
              <a:cs typeface="+mn-cs"/>
            </a:rPr>
            <a:t>Business Deduction</a:t>
          </a:r>
          <a:endParaRPr lang="en-US" b="1" kern="1200">
            <a:latin typeface="Univers Condensed Light"/>
            <a:ea typeface="+mn-ea"/>
            <a:cs typeface="+mn-cs"/>
          </a:endParaRPr>
        </a:p>
      </dsp:txBody>
      <dsp:txXfrm>
        <a:off x="5307275" y="19222"/>
        <a:ext cx="2726952" cy="648000"/>
      </dsp:txXfrm>
    </dsp:sp>
    <dsp:sp modelId="{E7FA027C-B480-4A4F-A859-89C1D0821A72}">
      <dsp:nvSpPr>
        <dsp:cNvPr id="8" name="矩形 7"/>
        <dsp:cNvSpPr/>
      </dsp:nvSpPr>
      <dsp:spPr bwMode="white">
        <a:xfrm>
          <a:off x="5307275" y="748223"/>
          <a:ext cx="2181561" cy="185991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0" tIns="0" rIns="0" bIns="0" anchor="t"/>
        <a:lstStyle>
          <a:lvl1pPr algn="l">
            <a:defRPr sz="12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1" defTabSz="622300">
            <a:lnSpc>
              <a:spcPct val="100000"/>
            </a:lnSpc>
            <a:spcBef>
              <a:spcPct val="0"/>
            </a:spcBef>
            <a:spcAft>
              <a:spcPct val="15000"/>
            </a:spcAft>
            <a:buChar char="•"/>
          </a:pPr>
          <a:r>
            <a:rPr lang="en-US" altLang="zh-CN" kern="1200">
              <a:solidFill>
                <a:schemeClr val="tx1"/>
              </a:solidFill>
            </a:rPr>
            <a:t>Day-to-day operating expenses</a:t>
          </a:r>
          <a:endParaRPr lang="en-US" altLang="zh-CN" kern="1200">
            <a:solidFill>
              <a:schemeClr val="tx1"/>
            </a:solidFill>
          </a:endParaRPr>
        </a:p>
        <a:p>
          <a:pPr lvl="1" defTabSz="622300">
            <a:lnSpc>
              <a:spcPct val="100000"/>
            </a:lnSpc>
            <a:spcBef>
              <a:spcPct val="0"/>
            </a:spcBef>
            <a:spcAft>
              <a:spcPct val="15000"/>
            </a:spcAft>
            <a:buChar char="•"/>
          </a:pPr>
          <a:r>
            <a:rPr lang="en-US" altLang="zh-CN" kern="1200">
              <a:solidFill>
                <a:schemeClr val="tx1"/>
              </a:solidFill>
            </a:rPr>
            <a:t>Purchases of products or services for your business</a:t>
          </a:r>
          <a:endParaRPr lang="en-US" altLang="zh-CN" kern="1200">
            <a:solidFill>
              <a:schemeClr val="tx1"/>
            </a:solidFill>
          </a:endParaRPr>
        </a:p>
        <a:p>
          <a:pPr lvl="1" defTabSz="622300">
            <a:lnSpc>
              <a:spcPct val="100000"/>
            </a:lnSpc>
            <a:spcBef>
              <a:spcPct val="0"/>
            </a:spcBef>
            <a:spcAft>
              <a:spcPct val="15000"/>
            </a:spcAft>
            <a:buChar char="•"/>
          </a:pPr>
          <a:r>
            <a:rPr lang="en-US" altLang="zh-CN" kern="1200">
              <a:solidFill>
                <a:schemeClr val="tx1"/>
              </a:solidFill>
            </a:rPr>
            <a:t>Certain capital expenses, such as the cost of depreciating assets like machinery and equipment used in your business.</a:t>
          </a:r>
          <a:endParaRPr>
            <a:solidFill>
              <a:schemeClr val="tx1"/>
            </a:solidFill>
          </a:endParaRPr>
        </a:p>
      </dsp:txBody>
      <dsp:txXfrm>
        <a:off x="5307275" y="748223"/>
        <a:ext cx="2181561" cy="1859915"/>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7429500" cy="3018318"/>
        <a:chOff x="0" y="0"/>
        <a:chExt cx="7429500" cy="3018318"/>
      </a:xfrm>
    </dsp:grpSpPr>
    <dsp:sp modelId="{5E235331-FF83-1F4C-BEF0-F39E2CC59B19}">
      <dsp:nvSpPr>
        <dsp:cNvPr id="3" name="圆角矩形 2"/>
        <dsp:cNvSpPr/>
      </dsp:nvSpPr>
      <dsp:spPr bwMode="white">
        <a:xfrm>
          <a:off x="0" y="63129"/>
          <a:ext cx="7429500" cy="1428750"/>
        </a:xfrm>
        <a:prstGeom prst="roundRect">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45719" tIns="45719" rIns="45719" bIns="45719" anchor="ctr"/>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lvl="0">
            <a:lnSpc>
              <a:spcPct val="100000"/>
            </a:lnSpc>
            <a:spcBef>
              <a:spcPct val="0"/>
            </a:spcBef>
            <a:spcAft>
              <a:spcPct val="35000"/>
            </a:spcAft>
          </a:pPr>
          <a:r>
            <a:rPr lang="en-US" altLang="zh-CN" dirty="0"/>
            <a:t>Alex: The Integrated Worker</a:t>
          </a:r>
          <a:endParaRPr lang="en-US" altLang="zh-CN" dirty="0"/>
        </a:p>
        <a:p>
          <a:pPr lvl="0">
            <a:lnSpc>
              <a:spcPct val="100000"/>
            </a:lnSpc>
            <a:spcBef>
              <a:spcPct val="0"/>
            </a:spcBef>
            <a:spcAft>
              <a:spcPct val="35000"/>
            </a:spcAft>
          </a:pPr>
          <a:r>
            <a:rPr lang="en-US" altLang="zh-CN" dirty="0"/>
            <a:t>• He is paid by the hour for his time and effort, not for a defined outcome.</a:t>
          </a:r>
          <a:endParaRPr lang="en-US" altLang="zh-CN" dirty="0"/>
        </a:p>
        <a:p>
          <a:pPr lvl="0">
            <a:lnSpc>
              <a:spcPct val="100000"/>
            </a:lnSpc>
            <a:spcBef>
              <a:spcPct val="0"/>
            </a:spcBef>
            <a:spcAft>
              <a:spcPct val="35000"/>
            </a:spcAft>
          </a:pPr>
          <a:r>
            <a:rPr lang="en-US" altLang="zh-CN" dirty="0">
              <a:sym typeface="+mn-ea"/>
            </a:rPr>
            <a:t>• He r</a:t>
          </a:r>
          <a:r>
            <a:rPr lang="en-US" altLang="zh-CN" dirty="0"/>
            <a:t>elies on one firm for most income.</a:t>
          </a:r>
          <a:endParaRPr lang="en-US" altLang="zh-CN" dirty="0"/>
        </a:p>
        <a:p>
          <a:pPr lvl="0">
            <a:lnSpc>
              <a:spcPct val="100000"/>
            </a:lnSpc>
            <a:spcBef>
              <a:spcPct val="0"/>
            </a:spcBef>
            <a:spcAft>
              <a:spcPct val="35000"/>
            </a:spcAft>
          </a:pPr>
          <a:r>
            <a:rPr lang="en-US" altLang="zh-CN" dirty="0"/>
            <a:t>• </a:t>
          </a:r>
          <a:r>
            <a:rPr lang="en-US" altLang="zh-CN" dirty="0">
              <a:sym typeface="+mn-ea"/>
            </a:rPr>
            <a:t>The client firm provides all cleaning equipment, supplies, and products.</a:t>
          </a:r>
          <a:endParaRPr lang="en-US" altLang="zh-CN" dirty="0">
            <a:sym typeface="+mn-ea"/>
          </a:endParaRPr>
        </a:p>
        <a:p>
          <a:pPr lvl="0">
            <a:lnSpc>
              <a:spcPct val="100000"/>
            </a:lnSpc>
            <a:spcBef>
              <a:spcPct val="0"/>
            </a:spcBef>
            <a:spcAft>
              <a:spcPct val="35000"/>
            </a:spcAft>
          </a:pPr>
          <a:r>
            <a:rPr lang="en-US" altLang="zh-CN" dirty="0">
              <a:sym typeface="+mn-ea"/>
            </a:rPr>
            <a:t>• He i</a:t>
          </a:r>
          <a:r>
            <a:rPr lang="en-US" altLang="zh-CN" dirty="0"/>
            <a:t>s paid by the hour for his time and effort, not for a defined outcome.</a:t>
          </a:r>
        </a:p>
      </dsp:txBody>
      <dsp:txXfrm>
        <a:off x="0" y="63129"/>
        <a:ext cx="7429500" cy="1428750"/>
      </dsp:txXfrm>
    </dsp:sp>
    <dsp:sp modelId="{F05151AF-0889-824B-8021-91597ADCE857}">
      <dsp:nvSpPr>
        <dsp:cNvPr id="4" name="圆角矩形 3"/>
        <dsp:cNvSpPr/>
      </dsp:nvSpPr>
      <dsp:spPr bwMode="white">
        <a:xfrm>
          <a:off x="0" y="1526439"/>
          <a:ext cx="7429500" cy="1428750"/>
        </a:xfrm>
        <a:prstGeom prst="roundRect">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45719" tIns="45719" rIns="45719" bIns="45719" anchor="ctr"/>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lvl="0">
            <a:lnSpc>
              <a:spcPct val="100000"/>
            </a:lnSpc>
            <a:spcBef>
              <a:spcPct val="0"/>
            </a:spcBef>
            <a:spcAft>
              <a:spcPct val="35000"/>
            </a:spcAft>
          </a:pPr>
          <a:r>
            <a:rPr lang="en-US" altLang="zh-CN" dirty="0"/>
            <a:t>Sam: The Independent Business</a:t>
          </a:r>
          <a:endParaRPr lang="en-US" altLang="zh-CN" dirty="0"/>
        </a:p>
        <a:p>
          <a:pPr lvl="0">
            <a:lnSpc>
              <a:spcPct val="100000"/>
            </a:lnSpc>
            <a:spcBef>
              <a:spcPct val="0"/>
            </a:spcBef>
            <a:spcAft>
              <a:spcPct val="35000"/>
            </a:spcAft>
          </a:pPr>
          <a:r>
            <a:rPr lang="en-US" altLang="zh-CN" dirty="0"/>
            <a:t>• He advertises online to seek diverse clients.</a:t>
          </a:r>
          <a:endParaRPr lang="en-US" altLang="zh-CN" dirty="0"/>
        </a:p>
        <a:p>
          <a:pPr lvl="0">
            <a:lnSpc>
              <a:spcPct val="100000"/>
            </a:lnSpc>
            <a:spcBef>
              <a:spcPct val="0"/>
            </a:spcBef>
            <a:spcAft>
              <a:spcPct val="35000"/>
            </a:spcAft>
          </a:pPr>
          <a:r>
            <a:rPr lang="en-US" altLang="zh-CN" dirty="0"/>
            <a:t>• He </a:t>
          </a:r>
          <a:r>
            <a:rPr lang="en-US" altLang="zh-CN" dirty="0">
              <a:sym typeface="+mn-ea"/>
            </a:rPr>
            <a:t>purchased his own commercial-grade vacuum, cleaning tools, and a car for transport.</a:t>
          </a:r>
          <a:endParaRPr lang="en-US" altLang="zh-CN" dirty="0">
            <a:sym typeface="+mn-ea"/>
          </a:endParaRPr>
        </a:p>
        <a:p>
          <a:pPr lvl="0">
            <a:lnSpc>
              <a:spcPct val="100000"/>
            </a:lnSpc>
            <a:spcBef>
              <a:spcPct val="0"/>
            </a:spcBef>
            <a:spcAft>
              <a:spcPct val="35000"/>
            </a:spcAft>
          </a:pPr>
          <a:r>
            <a:rPr lang="en-US" altLang="zh-CN" dirty="0">
              <a:sym typeface="+mn-ea"/>
            </a:rPr>
            <a:t>• He i</a:t>
          </a:r>
          <a:r>
            <a:rPr lang="en-US" altLang="zh-CN" dirty="0"/>
            <a:t>s paid a fixed price to leave a premises in a clean state. If a client is unhappy, Sam must return and correct the work at his own expense.</a:t>
          </a:r>
        </a:p>
      </dsp:txBody>
      <dsp:txXfrm>
        <a:off x="0" y="1526439"/>
        <a:ext cx="7429500" cy="142875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type="chevron" r:blip="" rot="180">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type="chevron" r:blip="" rot="180">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1">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62275" cy="496888"/>
          </a:xfrm>
          <a:prstGeom prst="rect">
            <a:avLst/>
          </a:prstGeom>
          <a:noFill/>
          <a:ln w="9525">
            <a:noFill/>
            <a:miter lim="800000"/>
          </a:ln>
          <a:effectLst/>
        </p:spPr>
        <p:txBody>
          <a:bodyPr vert="horz" wrap="square" lIns="91410" tIns="45707" rIns="91410" bIns="45707" numCol="1" anchor="t" anchorCtr="0" compatLnSpc="1"/>
          <a:lstStyle>
            <a:lvl1pPr eaLnBrk="1" hangingPunct="1">
              <a:defRPr sz="1200" b="0">
                <a:latin typeface="Arial" panose="020B0604020202090204" pitchFamily="34" charset="0"/>
              </a:defRPr>
            </a:lvl1pPr>
          </a:lstStyle>
          <a:p>
            <a:pPr>
              <a:defRPr/>
            </a:pPr>
            <a:endParaRPr lang="en-AU"/>
          </a:p>
        </p:txBody>
      </p:sp>
      <p:sp>
        <p:nvSpPr>
          <p:cNvPr id="28675" name="Rectangle 3"/>
          <p:cNvSpPr>
            <a:spLocks noGrp="1" noChangeArrowheads="1"/>
          </p:cNvSpPr>
          <p:nvPr>
            <p:ph type="dt" sz="quarter" idx="1"/>
          </p:nvPr>
        </p:nvSpPr>
        <p:spPr bwMode="auto">
          <a:xfrm>
            <a:off x="3868738" y="0"/>
            <a:ext cx="2962275" cy="496888"/>
          </a:xfrm>
          <a:prstGeom prst="rect">
            <a:avLst/>
          </a:prstGeom>
          <a:noFill/>
          <a:ln w="9525">
            <a:noFill/>
            <a:miter lim="800000"/>
          </a:ln>
          <a:effectLst/>
        </p:spPr>
        <p:txBody>
          <a:bodyPr vert="horz" wrap="square" lIns="91410" tIns="45707" rIns="91410" bIns="45707" numCol="1" anchor="t" anchorCtr="0" compatLnSpc="1"/>
          <a:lstStyle>
            <a:lvl1pPr algn="r" eaLnBrk="1" hangingPunct="1">
              <a:defRPr sz="1200" b="0">
                <a:latin typeface="Arial" panose="020B0604020202090204" pitchFamily="34" charset="0"/>
              </a:defRPr>
            </a:lvl1pPr>
          </a:lstStyle>
          <a:p>
            <a:pPr>
              <a:defRPr/>
            </a:pPr>
            <a:endParaRPr lang="en-AU"/>
          </a:p>
        </p:txBody>
      </p:sp>
      <p:sp>
        <p:nvSpPr>
          <p:cNvPr id="28676" name="Rectangle 4"/>
          <p:cNvSpPr>
            <a:spLocks noGrp="1" noChangeArrowheads="1"/>
          </p:cNvSpPr>
          <p:nvPr>
            <p:ph type="ftr" sz="quarter" idx="2"/>
          </p:nvPr>
        </p:nvSpPr>
        <p:spPr bwMode="auto">
          <a:xfrm>
            <a:off x="0" y="9420225"/>
            <a:ext cx="2962275" cy="496888"/>
          </a:xfrm>
          <a:prstGeom prst="rect">
            <a:avLst/>
          </a:prstGeom>
          <a:noFill/>
          <a:ln w="9525">
            <a:noFill/>
            <a:miter lim="800000"/>
          </a:ln>
          <a:effectLst/>
        </p:spPr>
        <p:txBody>
          <a:bodyPr vert="horz" wrap="square" lIns="91410" tIns="45707" rIns="91410" bIns="45707" numCol="1" anchor="b" anchorCtr="0" compatLnSpc="1"/>
          <a:lstStyle>
            <a:lvl1pPr eaLnBrk="1" hangingPunct="1">
              <a:defRPr sz="1200" b="0">
                <a:latin typeface="Arial" panose="020B0604020202090204" pitchFamily="34" charset="0"/>
              </a:defRPr>
            </a:lvl1pPr>
          </a:lstStyle>
          <a:p>
            <a:pPr>
              <a:defRPr/>
            </a:pPr>
            <a:endParaRPr lang="en-AU"/>
          </a:p>
        </p:txBody>
      </p:sp>
      <p:sp>
        <p:nvSpPr>
          <p:cNvPr id="28677" name="Rectangle 5"/>
          <p:cNvSpPr>
            <a:spLocks noGrp="1" noChangeArrowheads="1"/>
          </p:cNvSpPr>
          <p:nvPr>
            <p:ph type="sldNum" sz="quarter" idx="3"/>
          </p:nvPr>
        </p:nvSpPr>
        <p:spPr bwMode="auto">
          <a:xfrm>
            <a:off x="3868738" y="9420225"/>
            <a:ext cx="2962275" cy="496888"/>
          </a:xfrm>
          <a:prstGeom prst="rect">
            <a:avLst/>
          </a:prstGeom>
          <a:noFill/>
          <a:ln w="9525">
            <a:noFill/>
            <a:miter lim="800000"/>
          </a:ln>
          <a:effectLst/>
        </p:spPr>
        <p:txBody>
          <a:bodyPr vert="horz" wrap="square" lIns="91410" tIns="45707" rIns="91410" bIns="45707" numCol="1" anchor="b" anchorCtr="0" compatLnSpc="1"/>
          <a:lstStyle>
            <a:lvl1pPr algn="r" eaLnBrk="1" hangingPunct="1">
              <a:defRPr sz="1200" b="0">
                <a:latin typeface="Arial" panose="020B0604020202090204" pitchFamily="34" charset="0"/>
              </a:defRPr>
            </a:lvl1pPr>
          </a:lstStyle>
          <a:p>
            <a:pPr>
              <a:defRPr/>
            </a:pPr>
            <a:fld id="{B25F2882-8A20-4F5E-B404-310ABB8E1AE2}" type="slidenum">
              <a:rPr lang="en-AU"/>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62275" cy="496888"/>
          </a:xfrm>
          <a:prstGeom prst="rect">
            <a:avLst/>
          </a:prstGeom>
          <a:noFill/>
          <a:ln w="9525">
            <a:noFill/>
            <a:miter lim="800000"/>
          </a:ln>
          <a:effectLst/>
        </p:spPr>
        <p:txBody>
          <a:bodyPr vert="horz" wrap="square" lIns="91410" tIns="45707" rIns="91410" bIns="45707" numCol="1" anchor="t" anchorCtr="0" compatLnSpc="1"/>
          <a:lstStyle>
            <a:lvl1pPr eaLnBrk="1" hangingPunct="1">
              <a:defRPr sz="1200" b="0">
                <a:latin typeface="Arial" panose="020B0604020202090204" pitchFamily="34" charset="0"/>
              </a:defRPr>
            </a:lvl1pPr>
          </a:lstStyle>
          <a:p>
            <a:pPr>
              <a:defRPr/>
            </a:pPr>
            <a:endParaRPr lang="en-AU"/>
          </a:p>
        </p:txBody>
      </p:sp>
      <p:sp>
        <p:nvSpPr>
          <p:cNvPr id="24579" name="Rectangle 3"/>
          <p:cNvSpPr>
            <a:spLocks noGrp="1" noChangeArrowheads="1"/>
          </p:cNvSpPr>
          <p:nvPr>
            <p:ph type="dt" idx="1"/>
          </p:nvPr>
        </p:nvSpPr>
        <p:spPr bwMode="auto">
          <a:xfrm>
            <a:off x="3868738" y="0"/>
            <a:ext cx="2962275" cy="496888"/>
          </a:xfrm>
          <a:prstGeom prst="rect">
            <a:avLst/>
          </a:prstGeom>
          <a:noFill/>
          <a:ln w="9525">
            <a:noFill/>
            <a:miter lim="800000"/>
          </a:ln>
          <a:effectLst/>
        </p:spPr>
        <p:txBody>
          <a:bodyPr vert="horz" wrap="square" lIns="91410" tIns="45707" rIns="91410" bIns="45707" numCol="1" anchor="t" anchorCtr="0" compatLnSpc="1"/>
          <a:lstStyle>
            <a:lvl1pPr algn="r" eaLnBrk="1" hangingPunct="1">
              <a:defRPr sz="1200" b="0">
                <a:latin typeface="Arial" panose="020B0604020202090204" pitchFamily="34" charset="0"/>
              </a:defRPr>
            </a:lvl1pPr>
          </a:lstStyle>
          <a:p>
            <a:pPr>
              <a:defRPr/>
            </a:pPr>
            <a:endParaRPr lang="en-AU"/>
          </a:p>
        </p:txBody>
      </p:sp>
      <p:sp>
        <p:nvSpPr>
          <p:cNvPr id="10244" name="Rectangle 4"/>
          <p:cNvSpPr>
            <a:spLocks noGrp="1" noRot="1" noChangeAspect="1" noChangeArrowheads="1" noTextEdit="1"/>
          </p:cNvSpPr>
          <p:nvPr>
            <p:ph type="sldImg" idx="2"/>
          </p:nvPr>
        </p:nvSpPr>
        <p:spPr bwMode="auto">
          <a:xfrm>
            <a:off x="936625" y="744538"/>
            <a:ext cx="4959350" cy="3719512"/>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682625" y="4711700"/>
            <a:ext cx="5467350" cy="4462463"/>
          </a:xfrm>
          <a:prstGeom prst="rect">
            <a:avLst/>
          </a:prstGeom>
          <a:noFill/>
          <a:ln w="9525">
            <a:noFill/>
            <a:miter lim="800000"/>
          </a:ln>
          <a:effectLst/>
        </p:spPr>
        <p:txBody>
          <a:bodyPr vert="horz" wrap="square" lIns="91410" tIns="45707" rIns="91410" bIns="45707" numCol="1" anchor="t" anchorCtr="0" compatLnSpc="1"/>
          <a:lstStyle/>
          <a:p>
            <a:pPr lvl="0"/>
            <a:r>
              <a:rPr lang="en-AU" noProof="0"/>
              <a:t>Click to edit Master text styles</a:t>
            </a:r>
            <a:endParaRPr lang="en-AU" noProof="0"/>
          </a:p>
          <a:p>
            <a:pPr lvl="1"/>
            <a:r>
              <a:rPr lang="en-AU" noProof="0"/>
              <a:t>Second level</a:t>
            </a:r>
            <a:endParaRPr lang="en-AU" noProof="0"/>
          </a:p>
          <a:p>
            <a:pPr lvl="2"/>
            <a:r>
              <a:rPr lang="en-AU" noProof="0"/>
              <a:t>Third level</a:t>
            </a:r>
            <a:endParaRPr lang="en-AU" noProof="0"/>
          </a:p>
          <a:p>
            <a:pPr lvl="3"/>
            <a:r>
              <a:rPr lang="en-AU" noProof="0"/>
              <a:t>Fourth level</a:t>
            </a:r>
            <a:endParaRPr lang="en-AU" noProof="0"/>
          </a:p>
          <a:p>
            <a:pPr lvl="4"/>
            <a:r>
              <a:rPr lang="en-AU" noProof="0"/>
              <a:t>Fifth level</a:t>
            </a:r>
            <a:endParaRPr lang="en-AU" noProof="0"/>
          </a:p>
        </p:txBody>
      </p:sp>
      <p:sp>
        <p:nvSpPr>
          <p:cNvPr id="24582" name="Rectangle 6"/>
          <p:cNvSpPr>
            <a:spLocks noGrp="1" noChangeArrowheads="1"/>
          </p:cNvSpPr>
          <p:nvPr>
            <p:ph type="ftr" sz="quarter" idx="4"/>
          </p:nvPr>
        </p:nvSpPr>
        <p:spPr bwMode="auto">
          <a:xfrm>
            <a:off x="0" y="9420225"/>
            <a:ext cx="2962275" cy="496888"/>
          </a:xfrm>
          <a:prstGeom prst="rect">
            <a:avLst/>
          </a:prstGeom>
          <a:noFill/>
          <a:ln w="9525">
            <a:noFill/>
            <a:miter lim="800000"/>
          </a:ln>
          <a:effectLst/>
        </p:spPr>
        <p:txBody>
          <a:bodyPr vert="horz" wrap="square" lIns="91410" tIns="45707" rIns="91410" bIns="45707" numCol="1" anchor="b" anchorCtr="0" compatLnSpc="1"/>
          <a:lstStyle>
            <a:lvl1pPr eaLnBrk="1" hangingPunct="1">
              <a:defRPr sz="1200" b="0">
                <a:latin typeface="Arial" panose="020B0604020202090204" pitchFamily="34" charset="0"/>
              </a:defRPr>
            </a:lvl1pPr>
          </a:lstStyle>
          <a:p>
            <a:pPr>
              <a:defRPr/>
            </a:pPr>
            <a:endParaRPr lang="en-AU"/>
          </a:p>
        </p:txBody>
      </p:sp>
      <p:sp>
        <p:nvSpPr>
          <p:cNvPr id="24583" name="Rectangle 7"/>
          <p:cNvSpPr>
            <a:spLocks noGrp="1" noChangeArrowheads="1"/>
          </p:cNvSpPr>
          <p:nvPr>
            <p:ph type="sldNum" sz="quarter" idx="5"/>
          </p:nvPr>
        </p:nvSpPr>
        <p:spPr bwMode="auto">
          <a:xfrm>
            <a:off x="3868738" y="9420225"/>
            <a:ext cx="2962275" cy="496888"/>
          </a:xfrm>
          <a:prstGeom prst="rect">
            <a:avLst/>
          </a:prstGeom>
          <a:noFill/>
          <a:ln w="9525">
            <a:noFill/>
            <a:miter lim="800000"/>
          </a:ln>
          <a:effectLst/>
        </p:spPr>
        <p:txBody>
          <a:bodyPr vert="horz" wrap="square" lIns="91410" tIns="45707" rIns="91410" bIns="45707" numCol="1" anchor="b" anchorCtr="0" compatLnSpc="1"/>
          <a:lstStyle>
            <a:lvl1pPr algn="r" eaLnBrk="1" hangingPunct="1">
              <a:defRPr sz="1200" b="0">
                <a:latin typeface="Arial" panose="020B0604020202090204" pitchFamily="34" charset="0"/>
              </a:defRPr>
            </a:lvl1pPr>
          </a:lstStyle>
          <a:p>
            <a:pPr>
              <a:defRPr/>
            </a:pPr>
            <a:fld id="{6542F7AC-A125-4DB5-A198-EE2AC0529B39}" type="slidenum">
              <a:rPr lang="en-AU"/>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9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9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9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9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9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6625" y="4730625"/>
            <a:ext cx="5467350" cy="4462463"/>
          </a:xfrm>
        </p:spPr>
        <p:txBody>
          <a:bodyPr/>
          <a:lstStyle/>
          <a:p>
            <a:r>
              <a:rPr lang="en-US" dirty="0"/>
              <a:t>If you need further tax information, you</a:t>
            </a:r>
            <a:r>
              <a:rPr lang="zh-CN" altLang="en-US" dirty="0"/>
              <a:t> </a:t>
            </a:r>
            <a:r>
              <a:rPr lang="en-US" altLang="zh-CN" dirty="0"/>
              <a:t>can</a:t>
            </a:r>
            <a:r>
              <a:rPr lang="zh-CN" altLang="en-US" dirty="0"/>
              <a:t> </a:t>
            </a:r>
            <a:r>
              <a:rPr lang="en-US" altLang="zh-CN" dirty="0"/>
              <a:t>make</a:t>
            </a:r>
            <a:r>
              <a:rPr lang="zh-CN" altLang="en-US" dirty="0"/>
              <a:t> </a:t>
            </a:r>
            <a:r>
              <a:rPr lang="en-US" altLang="zh-CN" dirty="0"/>
              <a:t>an</a:t>
            </a:r>
            <a:r>
              <a:rPr lang="zh-CN" altLang="en-US" dirty="0"/>
              <a:t> </a:t>
            </a:r>
            <a:r>
              <a:rPr lang="en-US" altLang="zh-CN" dirty="0"/>
              <a:t>appointment.</a:t>
            </a:r>
            <a:endParaRPr lang="en-US" dirty="0"/>
          </a:p>
        </p:txBody>
      </p:sp>
      <p:sp>
        <p:nvSpPr>
          <p:cNvPr id="4" name="Slide Number Placeholder 3"/>
          <p:cNvSpPr>
            <a:spLocks noGrp="1"/>
          </p:cNvSpPr>
          <p:nvPr>
            <p:ph type="sldNum" sz="quarter" idx="5"/>
          </p:nvPr>
        </p:nvSpPr>
        <p:spPr/>
        <p:txBody>
          <a:bodyPr/>
          <a:lstStyle/>
          <a:p>
            <a:pPr>
              <a:defRPr/>
            </a:pPr>
            <a:fld id="{6542F7AC-A125-4DB5-A198-EE2AC0529B39}" type="slidenum">
              <a:rPr lang="en-AU" smtClean="0"/>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4652963"/>
            <a:ext cx="9144000" cy="2205037"/>
          </a:xfrm>
          <a:prstGeom prst="rect">
            <a:avLst/>
          </a:prstGeom>
          <a:solidFill>
            <a:srgbClr val="94B0B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90204" pitchFamily="34" charset="0"/>
                <a:cs typeface="Arial" panose="020B0604020202090204" pitchFamily="34" charset="0"/>
              </a:defRPr>
            </a:lvl1pPr>
            <a:lvl2pPr marL="742950" indent="-285750">
              <a:defRPr>
                <a:solidFill>
                  <a:schemeClr val="tx1"/>
                </a:solidFill>
                <a:latin typeface="Arial" panose="020B0604020202090204" pitchFamily="34" charset="0"/>
                <a:cs typeface="Arial" panose="020B0604020202090204" pitchFamily="34" charset="0"/>
              </a:defRPr>
            </a:lvl2pPr>
            <a:lvl3pPr marL="1143000" indent="-228600">
              <a:defRPr>
                <a:solidFill>
                  <a:schemeClr val="tx1"/>
                </a:solidFill>
                <a:latin typeface="Arial" panose="020B0604020202090204" pitchFamily="34" charset="0"/>
                <a:cs typeface="Arial" panose="020B0604020202090204" pitchFamily="34" charset="0"/>
              </a:defRPr>
            </a:lvl3pPr>
            <a:lvl4pPr marL="1600200" indent="-228600">
              <a:defRPr>
                <a:solidFill>
                  <a:schemeClr val="tx1"/>
                </a:solidFill>
                <a:latin typeface="Arial" panose="020B0604020202090204" pitchFamily="34" charset="0"/>
                <a:cs typeface="Arial" panose="020B0604020202090204" pitchFamily="34" charset="0"/>
              </a:defRPr>
            </a:lvl4pPr>
            <a:lvl5pPr marL="2057400" indent="-228600">
              <a:defRPr>
                <a:solidFill>
                  <a:schemeClr val="tx1"/>
                </a:solidFill>
                <a:latin typeface="Arial" panose="020B0604020202090204" pitchFamily="34" charset="0"/>
                <a:cs typeface="Arial" panose="020B0604020202090204" pitchFamily="34" charset="0"/>
              </a:defRPr>
            </a:lvl5pPr>
            <a:lvl6pPr marL="25146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6pPr>
            <a:lvl7pPr marL="29718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7pPr>
            <a:lvl8pPr marL="34290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8pPr>
            <a:lvl9pPr marL="38862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9pPr>
          </a:lstStyle>
          <a:p>
            <a:pPr eaLnBrk="1" hangingPunct="1"/>
            <a:endParaRPr lang="en-US" altLang="en-US"/>
          </a:p>
        </p:txBody>
      </p:sp>
      <p:sp>
        <p:nvSpPr>
          <p:cNvPr id="5" name="Rectangle 8"/>
          <p:cNvSpPr>
            <a:spLocks noChangeArrowheads="1"/>
          </p:cNvSpPr>
          <p:nvPr/>
        </p:nvSpPr>
        <p:spPr bwMode="auto">
          <a:xfrm>
            <a:off x="0" y="0"/>
            <a:ext cx="9144000" cy="765175"/>
          </a:xfrm>
          <a:prstGeom prst="rect">
            <a:avLst/>
          </a:prstGeom>
          <a:solidFill>
            <a:srgbClr val="3333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90204" pitchFamily="34" charset="0"/>
                <a:cs typeface="Arial" panose="020B0604020202090204" pitchFamily="34" charset="0"/>
              </a:defRPr>
            </a:lvl1pPr>
            <a:lvl2pPr marL="742950" indent="-285750">
              <a:defRPr>
                <a:solidFill>
                  <a:schemeClr val="tx1"/>
                </a:solidFill>
                <a:latin typeface="Arial" panose="020B0604020202090204" pitchFamily="34" charset="0"/>
                <a:cs typeface="Arial" panose="020B0604020202090204" pitchFamily="34" charset="0"/>
              </a:defRPr>
            </a:lvl2pPr>
            <a:lvl3pPr marL="1143000" indent="-228600">
              <a:defRPr>
                <a:solidFill>
                  <a:schemeClr val="tx1"/>
                </a:solidFill>
                <a:latin typeface="Arial" panose="020B0604020202090204" pitchFamily="34" charset="0"/>
                <a:cs typeface="Arial" panose="020B0604020202090204" pitchFamily="34" charset="0"/>
              </a:defRPr>
            </a:lvl3pPr>
            <a:lvl4pPr marL="1600200" indent="-228600">
              <a:defRPr>
                <a:solidFill>
                  <a:schemeClr val="tx1"/>
                </a:solidFill>
                <a:latin typeface="Arial" panose="020B0604020202090204" pitchFamily="34" charset="0"/>
                <a:cs typeface="Arial" panose="020B0604020202090204" pitchFamily="34" charset="0"/>
              </a:defRPr>
            </a:lvl4pPr>
            <a:lvl5pPr marL="2057400" indent="-228600">
              <a:defRPr>
                <a:solidFill>
                  <a:schemeClr val="tx1"/>
                </a:solidFill>
                <a:latin typeface="Arial" panose="020B0604020202090204" pitchFamily="34" charset="0"/>
                <a:cs typeface="Arial" panose="020B0604020202090204" pitchFamily="34" charset="0"/>
              </a:defRPr>
            </a:lvl5pPr>
            <a:lvl6pPr marL="25146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6pPr>
            <a:lvl7pPr marL="29718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7pPr>
            <a:lvl8pPr marL="34290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8pPr>
            <a:lvl9pPr marL="38862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9pPr>
          </a:lstStyle>
          <a:p>
            <a:pPr algn="ctr" eaLnBrk="1" hangingPunct="1"/>
            <a:endParaRPr lang="en-US" altLang="en-US"/>
          </a:p>
        </p:txBody>
      </p:sp>
      <p:pic>
        <p:nvPicPr>
          <p:cNvPr id="6" name="Picture 9" descr="ANU_LOGO_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8313" y="115888"/>
            <a:ext cx="151130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4"/>
          <p:cNvSpPr>
            <a:spLocks noGrp="1" noChangeArrowheads="1"/>
          </p:cNvSpPr>
          <p:nvPr>
            <p:ph type="subTitle" idx="1"/>
          </p:nvPr>
        </p:nvSpPr>
        <p:spPr>
          <a:xfrm>
            <a:off x="468313" y="4652963"/>
            <a:ext cx="8280400" cy="519112"/>
          </a:xfrm>
        </p:spPr>
        <p:txBody>
          <a:bodyPr>
            <a:spAutoFit/>
          </a:bodyPr>
          <a:lstStyle>
            <a:lvl1pPr marL="0" indent="0">
              <a:buFontTx/>
              <a:buNone/>
              <a:defRPr sz="2800"/>
            </a:lvl1pPr>
          </a:lstStyle>
          <a:p>
            <a:pPr lvl="0"/>
            <a:r>
              <a:rPr lang="en-US" altLang="en-US" noProof="0"/>
              <a:t>Click to edit Master subtitle style</a:t>
            </a:r>
            <a:endParaRPr lang="en-AU" altLang="en-US" noProof="0"/>
          </a:p>
        </p:txBody>
      </p:sp>
      <p:sp>
        <p:nvSpPr>
          <p:cNvPr id="8195" name="Rectangle 3"/>
          <p:cNvSpPr>
            <a:spLocks noGrp="1" noChangeArrowheads="1"/>
          </p:cNvSpPr>
          <p:nvPr>
            <p:ph type="ctrTitle"/>
          </p:nvPr>
        </p:nvSpPr>
        <p:spPr>
          <a:xfrm>
            <a:off x="468313" y="1919288"/>
            <a:ext cx="8207375" cy="641350"/>
          </a:xfrm>
        </p:spPr>
        <p:txBody>
          <a:bodyPr>
            <a:spAutoFit/>
          </a:bodyPr>
          <a:lstStyle>
            <a:lvl1pPr>
              <a:defRPr>
                <a:solidFill>
                  <a:schemeClr val="tx1"/>
                </a:solidFill>
              </a:defRPr>
            </a:lvl1pPr>
          </a:lstStyle>
          <a:p>
            <a:pPr lvl="0"/>
            <a:r>
              <a:rPr lang="en-US" altLang="en-US" noProof="0"/>
              <a:t>Click to edit Master title style</a:t>
            </a:r>
            <a:endParaRPr lang="en-AU" altLang="en-US" noProof="0"/>
          </a:p>
        </p:txBody>
      </p:sp>
      <p:sp>
        <p:nvSpPr>
          <p:cNvPr id="7" name="Rectangle 5"/>
          <p:cNvSpPr>
            <a:spLocks noGrp="1" noChangeArrowheads="1"/>
          </p:cNvSpPr>
          <p:nvPr>
            <p:ph type="dt" sz="half" idx="10"/>
          </p:nvPr>
        </p:nvSpPr>
        <p:spPr>
          <a:xfrm>
            <a:off x="457200" y="6245225"/>
            <a:ext cx="2133600" cy="476250"/>
          </a:xfrm>
        </p:spPr>
        <p:txBody>
          <a:bodyPr/>
          <a:lstStyle>
            <a:lvl1pPr algn="l">
              <a:defRPr smtClean="0"/>
            </a:lvl1pPr>
          </a:lstStyle>
          <a:p>
            <a:pPr>
              <a:defRPr/>
            </a:pPr>
            <a:endParaRPr lang="en-AU"/>
          </a:p>
        </p:txBody>
      </p:sp>
      <p:sp>
        <p:nvSpPr>
          <p:cNvPr id="8" name="Rectangle 6"/>
          <p:cNvSpPr>
            <a:spLocks noGrp="1" noChangeArrowheads="1"/>
          </p:cNvSpPr>
          <p:nvPr>
            <p:ph type="ftr" sz="quarter" idx="11"/>
          </p:nvPr>
        </p:nvSpPr>
        <p:spPr>
          <a:xfrm>
            <a:off x="3124200" y="6245225"/>
            <a:ext cx="2895600" cy="476250"/>
          </a:xfrm>
        </p:spPr>
        <p:txBody>
          <a:bodyPr/>
          <a:lstStyle>
            <a:lvl1pPr algn="ctr">
              <a:defRPr smtClean="0"/>
            </a:lvl1pPr>
          </a:lstStyle>
          <a:p>
            <a:pPr>
              <a:defRPr/>
            </a:pPr>
            <a:endParaRPr lang="en-US"/>
          </a:p>
        </p:txBody>
      </p:sp>
      <p:sp>
        <p:nvSpPr>
          <p:cNvPr id="9" name="Rectangle 7"/>
          <p:cNvSpPr>
            <a:spLocks noGrp="1" noChangeArrowheads="1"/>
          </p:cNvSpPr>
          <p:nvPr>
            <p:ph type="sldNum" sz="quarter" idx="12"/>
          </p:nvPr>
        </p:nvSpPr>
        <p:spPr>
          <a:xfrm>
            <a:off x="6553200" y="6245225"/>
            <a:ext cx="2133600" cy="476250"/>
          </a:xfrm>
        </p:spPr>
        <p:txBody>
          <a:bodyPr/>
          <a:lstStyle>
            <a:lvl1pPr>
              <a:defRPr smtClean="0"/>
            </a:lvl1pPr>
          </a:lstStyle>
          <a:p>
            <a:pPr>
              <a:defRPr/>
            </a:pPr>
            <a:fld id="{6B4111B6-AAF1-4201-B8FF-A3609C751C6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Rectangle 4"/>
          <p:cNvSpPr>
            <a:spLocks noGrp="1" noChangeArrowheads="1"/>
          </p:cNvSpPr>
          <p:nvPr>
            <p:ph type="dt" sz="half" idx="10"/>
          </p:nvPr>
        </p:nvSpPr>
        <p:spPr/>
        <p:txBody>
          <a:bodyPr/>
          <a:lstStyle>
            <a:lvl1pPr>
              <a:defRPr/>
            </a:lvl1pPr>
          </a:lstStyle>
          <a:p>
            <a:pPr>
              <a:defRPr/>
            </a:pPr>
            <a:endParaRPr lang="en-AU"/>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endParaRPr lang="en-AU"/>
          </a:p>
          <a:p>
            <a:pPr>
              <a:defRPr/>
            </a:pPr>
            <a:fld id="{32D08E58-79D3-40C1-9AB8-D429693A31B2}" type="slidenum">
              <a:rPr lang="en-AU" smtClean="0"/>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765175"/>
            <a:ext cx="2058988" cy="536098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765175"/>
            <a:ext cx="6029325" cy="536098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Rectangle 4"/>
          <p:cNvSpPr>
            <a:spLocks noGrp="1" noChangeArrowheads="1"/>
          </p:cNvSpPr>
          <p:nvPr>
            <p:ph type="dt" sz="half" idx="10"/>
          </p:nvPr>
        </p:nvSpPr>
        <p:spPr/>
        <p:txBody>
          <a:bodyPr/>
          <a:lstStyle>
            <a:lvl1pPr>
              <a:defRPr/>
            </a:lvl1pPr>
          </a:lstStyle>
          <a:p>
            <a:pPr>
              <a:defRPr/>
            </a:pPr>
            <a:endParaRPr lang="en-AU"/>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endParaRPr lang="en-AU"/>
          </a:p>
          <a:p>
            <a:pPr>
              <a:defRPr/>
            </a:pPr>
            <a:fld id="{B091B51A-7A91-4501-BC08-2EA11854109D}" type="slidenum">
              <a:rPr lang="en-AU" smtClean="0"/>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115888"/>
            <a:ext cx="7772400" cy="1143000"/>
          </a:xfrm>
        </p:spPr>
        <p:txBody>
          <a:bodyPr/>
          <a:lstStyle/>
          <a:p>
            <a:r>
              <a:rPr lang="en-US"/>
              <a:t>Click to edit Master title style</a:t>
            </a:r>
            <a:endParaRPr lang="en-AU"/>
          </a:p>
        </p:txBody>
      </p:sp>
      <p:sp>
        <p:nvSpPr>
          <p:cNvPr id="3" name="Text Placeholder 2"/>
          <p:cNvSpPr>
            <a:spLocks noGrp="1"/>
          </p:cNvSpPr>
          <p:nvPr>
            <p:ph type="body" sz="half" idx="1"/>
          </p:nvPr>
        </p:nvSpPr>
        <p:spPr>
          <a:xfrm>
            <a:off x="1219200" y="1484313"/>
            <a:ext cx="3810000" cy="41148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ClipArt Placeholder 3"/>
          <p:cNvSpPr>
            <a:spLocks noGrp="1"/>
          </p:cNvSpPr>
          <p:nvPr>
            <p:ph type="clipArt" sz="half" idx="2"/>
          </p:nvPr>
        </p:nvSpPr>
        <p:spPr>
          <a:xfrm>
            <a:off x="5181600" y="1484313"/>
            <a:ext cx="3810000" cy="4114800"/>
          </a:xfrm>
        </p:spPr>
        <p:txBody>
          <a:bodyPr>
            <a:normAutofit/>
          </a:bodyPr>
          <a:lstStyle/>
          <a:p>
            <a:pPr lvl="0"/>
            <a:endParaRPr lang="en-AU" noProof="0"/>
          </a:p>
        </p:txBody>
      </p:sp>
      <p:sp>
        <p:nvSpPr>
          <p:cNvPr id="5" name="Rectangle 5"/>
          <p:cNvSpPr>
            <a:spLocks noGrp="1" noChangeArrowheads="1"/>
          </p:cNvSpPr>
          <p:nvPr>
            <p:ph type="dt" sz="half" idx="10"/>
          </p:nvPr>
        </p:nvSpPr>
        <p:spPr/>
        <p:txBody>
          <a:bodyPr/>
          <a:lstStyle>
            <a:lvl1pPr>
              <a:defRPr/>
            </a:lvl1pPr>
          </a:lstStyle>
          <a:p>
            <a:pPr>
              <a:defRPr/>
            </a:pPr>
            <a:endParaRPr lang="en-AU"/>
          </a:p>
        </p:txBody>
      </p:sp>
      <p:sp>
        <p:nvSpPr>
          <p:cNvPr id="6" name="Rectangle 7"/>
          <p:cNvSpPr>
            <a:spLocks noGrp="1" noChangeArrowheads="1"/>
          </p:cNvSpPr>
          <p:nvPr>
            <p:ph type="sldNum" sz="quarter" idx="11"/>
          </p:nvPr>
        </p:nvSpPr>
        <p:spPr/>
        <p:txBody>
          <a:bodyPr/>
          <a:lstStyle>
            <a:lvl1pPr>
              <a:defRPr/>
            </a:lvl1pPr>
          </a:lstStyle>
          <a:p>
            <a:pPr>
              <a:defRPr/>
            </a:pPr>
            <a:endParaRPr lang="en-AU"/>
          </a:p>
          <a:p>
            <a:pPr>
              <a:defRPr/>
            </a:pPr>
            <a:fld id="{DD20BAC9-B32C-4C34-9E8D-159E2FB2601D}" type="slidenum">
              <a:rPr lang="en-AU"/>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219200" y="115888"/>
            <a:ext cx="7772400" cy="1143000"/>
          </a:xfrm>
        </p:spPr>
        <p:txBody>
          <a:bodyPr/>
          <a:lstStyle/>
          <a:p>
            <a:r>
              <a:rPr lang="en-US"/>
              <a:t>Click to edit Master title style</a:t>
            </a:r>
            <a:endParaRPr lang="en-AU"/>
          </a:p>
        </p:txBody>
      </p:sp>
      <p:sp>
        <p:nvSpPr>
          <p:cNvPr id="3" name="ClipArt Placeholder 2"/>
          <p:cNvSpPr>
            <a:spLocks noGrp="1"/>
          </p:cNvSpPr>
          <p:nvPr>
            <p:ph type="clipArt" sz="half" idx="1"/>
          </p:nvPr>
        </p:nvSpPr>
        <p:spPr>
          <a:xfrm>
            <a:off x="1219200" y="1484313"/>
            <a:ext cx="3810000" cy="4114800"/>
          </a:xfrm>
        </p:spPr>
        <p:txBody>
          <a:bodyPr>
            <a:normAutofit/>
          </a:bodyPr>
          <a:lstStyle/>
          <a:p>
            <a:pPr lvl="0"/>
            <a:endParaRPr lang="en-AU" noProof="0"/>
          </a:p>
        </p:txBody>
      </p:sp>
      <p:sp>
        <p:nvSpPr>
          <p:cNvPr id="4" name="Text Placeholder 3"/>
          <p:cNvSpPr>
            <a:spLocks noGrp="1"/>
          </p:cNvSpPr>
          <p:nvPr>
            <p:ph type="body" sz="half" idx="2"/>
          </p:nvPr>
        </p:nvSpPr>
        <p:spPr>
          <a:xfrm>
            <a:off x="5181600" y="1484313"/>
            <a:ext cx="3810000" cy="41148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5" name="Rectangle 5"/>
          <p:cNvSpPr>
            <a:spLocks noGrp="1" noChangeArrowheads="1"/>
          </p:cNvSpPr>
          <p:nvPr>
            <p:ph type="dt" sz="half" idx="10"/>
          </p:nvPr>
        </p:nvSpPr>
        <p:spPr/>
        <p:txBody>
          <a:bodyPr/>
          <a:lstStyle>
            <a:lvl1pPr>
              <a:defRPr/>
            </a:lvl1pPr>
          </a:lstStyle>
          <a:p>
            <a:pPr>
              <a:defRPr/>
            </a:pPr>
            <a:endParaRPr lang="en-AU"/>
          </a:p>
        </p:txBody>
      </p:sp>
      <p:sp>
        <p:nvSpPr>
          <p:cNvPr id="6" name="Rectangle 7"/>
          <p:cNvSpPr>
            <a:spLocks noGrp="1" noChangeArrowheads="1"/>
          </p:cNvSpPr>
          <p:nvPr>
            <p:ph type="sldNum" sz="quarter" idx="11"/>
          </p:nvPr>
        </p:nvSpPr>
        <p:spPr/>
        <p:txBody>
          <a:bodyPr/>
          <a:lstStyle>
            <a:lvl1pPr>
              <a:defRPr/>
            </a:lvl1pPr>
          </a:lstStyle>
          <a:p>
            <a:pPr>
              <a:defRPr/>
            </a:pPr>
            <a:endParaRPr lang="en-AU"/>
          </a:p>
          <a:p>
            <a:pPr>
              <a:defRPr/>
            </a:pPr>
            <a:fld id="{663E190C-E297-4529-9A6C-06304E5295E3}" type="slidenum">
              <a:rPr lang="en-AU"/>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Rectangle 4"/>
          <p:cNvSpPr>
            <a:spLocks noGrp="1" noChangeArrowheads="1"/>
          </p:cNvSpPr>
          <p:nvPr>
            <p:ph type="dt" sz="half" idx="10"/>
          </p:nvPr>
        </p:nvSpPr>
        <p:spPr/>
        <p:txBody>
          <a:bodyPr/>
          <a:lstStyle>
            <a:lvl1pPr>
              <a:defRPr/>
            </a:lvl1pPr>
          </a:lstStyle>
          <a:p>
            <a:pPr>
              <a:defRPr/>
            </a:pPr>
            <a:endParaRPr lang="en-AU"/>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endParaRPr lang="en-AU"/>
          </a:p>
          <a:p>
            <a:pPr>
              <a:defRPr/>
            </a:pPr>
            <a:fld id="{BEF98283-D487-491B-88AB-BADB9A2BF1BA}" type="slidenum">
              <a:rPr lang="en-AU" smtClean="0"/>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AU"/>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endParaRPr lang="en-AU"/>
          </a:p>
          <a:p>
            <a:pPr>
              <a:defRPr/>
            </a:pPr>
            <a:fld id="{8209D042-F30E-4667-B5DB-6098C8680377}" type="slidenum">
              <a:rPr lang="en-AU" smtClean="0"/>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916113"/>
            <a:ext cx="4038600" cy="4210050"/>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Content Placeholder 3"/>
          <p:cNvSpPr>
            <a:spLocks noGrp="1"/>
          </p:cNvSpPr>
          <p:nvPr>
            <p:ph sz="half" idx="2"/>
          </p:nvPr>
        </p:nvSpPr>
        <p:spPr>
          <a:xfrm>
            <a:off x="4648200" y="1916113"/>
            <a:ext cx="4038600" cy="4210050"/>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5" name="Rectangle 4"/>
          <p:cNvSpPr>
            <a:spLocks noGrp="1" noChangeArrowheads="1"/>
          </p:cNvSpPr>
          <p:nvPr>
            <p:ph type="dt" sz="half" idx="10"/>
          </p:nvPr>
        </p:nvSpPr>
        <p:spPr/>
        <p:txBody>
          <a:bodyPr/>
          <a:lstStyle>
            <a:lvl1pPr>
              <a:defRPr/>
            </a:lvl1pPr>
          </a:lstStyle>
          <a:p>
            <a:pPr>
              <a:defRPr/>
            </a:pPr>
            <a:endParaRPr lang="en-AU"/>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endParaRPr lang="en-AU"/>
          </a:p>
          <a:p>
            <a:pPr>
              <a:defRPr/>
            </a:pPr>
            <a:fld id="{D48886DC-0A26-4A48-B1A0-B0BFE699394A}" type="slidenum">
              <a:rPr lang="en-AU" smtClean="0"/>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7" name="Rectangle 4"/>
          <p:cNvSpPr>
            <a:spLocks noGrp="1" noChangeArrowheads="1"/>
          </p:cNvSpPr>
          <p:nvPr>
            <p:ph type="dt" sz="half" idx="10"/>
          </p:nvPr>
        </p:nvSpPr>
        <p:spPr/>
        <p:txBody>
          <a:bodyPr/>
          <a:lstStyle>
            <a:lvl1pPr>
              <a:defRPr/>
            </a:lvl1pPr>
          </a:lstStyle>
          <a:p>
            <a:pPr>
              <a:defRPr/>
            </a:pPr>
            <a:endParaRPr lang="en-AU"/>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endParaRPr lang="en-AU"/>
          </a:p>
          <a:p>
            <a:pPr>
              <a:defRPr/>
            </a:pPr>
            <a:fld id="{E66DC5EB-744F-41D5-A3BA-10AD3293FC0A}" type="slidenum">
              <a:rPr lang="en-AU" smtClean="0"/>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p:cNvSpPr>
            <a:spLocks noGrp="1" noChangeArrowheads="1"/>
          </p:cNvSpPr>
          <p:nvPr>
            <p:ph type="dt" sz="half" idx="10"/>
          </p:nvPr>
        </p:nvSpPr>
        <p:spPr/>
        <p:txBody>
          <a:bodyPr/>
          <a:lstStyle>
            <a:lvl1pPr>
              <a:defRPr/>
            </a:lvl1pPr>
          </a:lstStyle>
          <a:p>
            <a:pPr>
              <a:defRPr/>
            </a:pPr>
            <a:endParaRPr lang="en-AU"/>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endParaRPr lang="en-AU"/>
          </a:p>
          <a:p>
            <a:pPr>
              <a:defRPr/>
            </a:pPr>
            <a:fld id="{29B8FB34-4AFF-4E84-A33B-4979D13780A0}" type="slidenum">
              <a:rPr lang="en-AU" smtClean="0"/>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AU"/>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endParaRPr lang="en-AU"/>
          </a:p>
          <a:p>
            <a:pPr>
              <a:defRPr/>
            </a:pPr>
            <a:fld id="{5D932D86-CE69-45DE-B6AE-5B1761D5F468}" type="slidenum">
              <a:rPr lang="en-AU" smtClean="0"/>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AU"/>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AU"/>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endParaRPr lang="en-AU"/>
          </a:p>
          <a:p>
            <a:pPr>
              <a:defRPr/>
            </a:pPr>
            <a:fld id="{B4ADE198-6380-4964-996E-45297A302494}" type="slidenum">
              <a:rPr lang="en-AU" smtClean="0"/>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AU"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AU"/>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endParaRPr lang="en-AU"/>
          </a:p>
          <a:p>
            <a:pPr>
              <a:defRPr/>
            </a:pPr>
            <a:fld id="{CCC8CFA6-464A-4177-8728-2C5FE9C62D37}" type="slidenum">
              <a:rPr lang="en-AU" smtClean="0"/>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1.wmf"/><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6597650"/>
            <a:ext cx="9144000" cy="260350"/>
          </a:xfrm>
          <a:prstGeom prst="rect">
            <a:avLst/>
          </a:prstGeom>
          <a:solidFill>
            <a:srgbClr val="94B0B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90204" pitchFamily="34" charset="0"/>
                <a:cs typeface="Arial" panose="020B0604020202090204" pitchFamily="34" charset="0"/>
              </a:defRPr>
            </a:lvl1pPr>
            <a:lvl2pPr marL="742950" indent="-285750">
              <a:defRPr>
                <a:solidFill>
                  <a:schemeClr val="tx1"/>
                </a:solidFill>
                <a:latin typeface="Arial" panose="020B0604020202090204" pitchFamily="34" charset="0"/>
                <a:cs typeface="Arial" panose="020B0604020202090204" pitchFamily="34" charset="0"/>
              </a:defRPr>
            </a:lvl2pPr>
            <a:lvl3pPr marL="1143000" indent="-228600">
              <a:defRPr>
                <a:solidFill>
                  <a:schemeClr val="tx1"/>
                </a:solidFill>
                <a:latin typeface="Arial" panose="020B0604020202090204" pitchFamily="34" charset="0"/>
                <a:cs typeface="Arial" panose="020B0604020202090204" pitchFamily="34" charset="0"/>
              </a:defRPr>
            </a:lvl3pPr>
            <a:lvl4pPr marL="1600200" indent="-228600">
              <a:defRPr>
                <a:solidFill>
                  <a:schemeClr val="tx1"/>
                </a:solidFill>
                <a:latin typeface="Arial" panose="020B0604020202090204" pitchFamily="34" charset="0"/>
                <a:cs typeface="Arial" panose="020B0604020202090204" pitchFamily="34" charset="0"/>
              </a:defRPr>
            </a:lvl4pPr>
            <a:lvl5pPr marL="2057400" indent="-228600">
              <a:defRPr>
                <a:solidFill>
                  <a:schemeClr val="tx1"/>
                </a:solidFill>
                <a:latin typeface="Arial" panose="020B0604020202090204" pitchFamily="34" charset="0"/>
                <a:cs typeface="Arial" panose="020B0604020202090204" pitchFamily="34" charset="0"/>
              </a:defRPr>
            </a:lvl5pPr>
            <a:lvl6pPr marL="25146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6pPr>
            <a:lvl7pPr marL="29718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7pPr>
            <a:lvl8pPr marL="34290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8pPr>
            <a:lvl9pPr marL="38862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9pPr>
          </a:lstStyle>
          <a:p>
            <a:pPr eaLnBrk="1" hangingPunct="1"/>
            <a:endParaRPr lang="en-US" altLang="en-US"/>
          </a:p>
        </p:txBody>
      </p:sp>
      <p:sp>
        <p:nvSpPr>
          <p:cNvPr id="1027" name="Rectangle 2"/>
          <p:cNvSpPr>
            <a:spLocks noGrp="1" noChangeArrowheads="1"/>
          </p:cNvSpPr>
          <p:nvPr>
            <p:ph type="title"/>
          </p:nvPr>
        </p:nvSpPr>
        <p:spPr bwMode="auto">
          <a:xfrm>
            <a:off x="468313" y="76517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en-US" altLang="en-US"/>
              <a:t>Click to edit Master title style</a:t>
            </a:r>
            <a:endParaRPr lang="en-AU" altLang="en-US"/>
          </a:p>
        </p:txBody>
      </p:sp>
      <p:sp>
        <p:nvSpPr>
          <p:cNvPr id="1028" name="Rectangle 3"/>
          <p:cNvSpPr>
            <a:spLocks noGrp="1" noChangeArrowheads="1"/>
          </p:cNvSpPr>
          <p:nvPr>
            <p:ph type="body" idx="1"/>
          </p:nvPr>
        </p:nvSpPr>
        <p:spPr bwMode="auto">
          <a:xfrm>
            <a:off x="457200" y="1916113"/>
            <a:ext cx="8229600" cy="421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en-US" altLang="en-US"/>
              <a:t>Edit Master text styles</a:t>
            </a:r>
            <a:endParaRPr lang="en-US" altLang="en-US"/>
          </a:p>
          <a:p>
            <a:pPr lvl="1"/>
            <a:r>
              <a:rPr lang="en-US" altLang="en-US"/>
              <a:t>Second level</a:t>
            </a:r>
            <a:endParaRPr lang="en-US" altLang="en-US"/>
          </a:p>
          <a:p>
            <a:pPr lvl="2"/>
            <a:r>
              <a:rPr lang="en-US" altLang="en-US"/>
              <a:t>Third level</a:t>
            </a:r>
            <a:endParaRPr lang="en-US" altLang="en-US"/>
          </a:p>
          <a:p>
            <a:pPr lvl="3"/>
            <a:r>
              <a:rPr lang="en-US" altLang="en-US"/>
              <a:t>Fourth level</a:t>
            </a:r>
            <a:endParaRPr lang="en-US" altLang="en-US"/>
          </a:p>
          <a:p>
            <a:pPr lvl="4"/>
            <a:r>
              <a:rPr lang="en-US" altLang="en-US"/>
              <a:t>Fifth level</a:t>
            </a:r>
            <a:endParaRPr lang="en-AU" altLang="en-US"/>
          </a:p>
        </p:txBody>
      </p:sp>
      <p:sp>
        <p:nvSpPr>
          <p:cNvPr id="2" name="Rectangle 4"/>
          <p:cNvSpPr>
            <a:spLocks noGrp="1" noChangeArrowheads="1"/>
          </p:cNvSpPr>
          <p:nvPr>
            <p:ph type="dt" sz="half" idx="2"/>
          </p:nvPr>
        </p:nvSpPr>
        <p:spPr bwMode="auto">
          <a:xfrm>
            <a:off x="5724525" y="6597650"/>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smtClean="0"/>
            </a:lvl1pPr>
          </a:lstStyle>
          <a:p>
            <a:pPr>
              <a:defRPr/>
            </a:pPr>
            <a:endParaRPr lang="en-AU"/>
          </a:p>
        </p:txBody>
      </p:sp>
      <p:sp>
        <p:nvSpPr>
          <p:cNvPr id="1029" name="Rectangle 5"/>
          <p:cNvSpPr>
            <a:spLocks noGrp="1" noChangeArrowheads="1"/>
          </p:cNvSpPr>
          <p:nvPr>
            <p:ph type="ftr" sz="quarter" idx="3"/>
          </p:nvPr>
        </p:nvSpPr>
        <p:spPr bwMode="auto">
          <a:xfrm>
            <a:off x="395288" y="6597650"/>
            <a:ext cx="5040312"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smtClean="0"/>
            </a:lvl1pPr>
          </a:lstStyle>
          <a:p>
            <a:pPr>
              <a:defRPr/>
            </a:pPr>
            <a:endParaRPr lang="en-US"/>
          </a:p>
        </p:txBody>
      </p:sp>
      <p:sp>
        <p:nvSpPr>
          <p:cNvPr id="1030" name="Rectangle 6"/>
          <p:cNvSpPr>
            <a:spLocks noGrp="1" noChangeArrowheads="1"/>
          </p:cNvSpPr>
          <p:nvPr>
            <p:ph type="sldNum" sz="quarter" idx="4"/>
          </p:nvPr>
        </p:nvSpPr>
        <p:spPr bwMode="auto">
          <a:xfrm>
            <a:off x="8101013" y="6597650"/>
            <a:ext cx="585787"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smtClean="0"/>
            </a:lvl1pPr>
          </a:lstStyle>
          <a:p>
            <a:pPr>
              <a:defRPr/>
            </a:pPr>
            <a:endParaRPr lang="en-AU"/>
          </a:p>
          <a:p>
            <a:pPr>
              <a:defRPr/>
            </a:pPr>
            <a:fld id="{174A4C46-322B-4E4E-9E01-B1996C8567E6}" type="slidenum">
              <a:rPr lang="en-AU" smtClean="0"/>
            </a:fld>
            <a:endParaRPr lang="en-AU"/>
          </a:p>
        </p:txBody>
      </p:sp>
      <p:sp>
        <p:nvSpPr>
          <p:cNvPr id="1032" name="Rectangle 7"/>
          <p:cNvSpPr>
            <a:spLocks noChangeArrowheads="1"/>
          </p:cNvSpPr>
          <p:nvPr/>
        </p:nvSpPr>
        <p:spPr bwMode="auto">
          <a:xfrm>
            <a:off x="0" y="0"/>
            <a:ext cx="9144000" cy="765175"/>
          </a:xfrm>
          <a:prstGeom prst="rect">
            <a:avLst/>
          </a:prstGeom>
          <a:solidFill>
            <a:srgbClr val="3333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90204" pitchFamily="34" charset="0"/>
                <a:cs typeface="Arial" panose="020B0604020202090204" pitchFamily="34" charset="0"/>
              </a:defRPr>
            </a:lvl1pPr>
            <a:lvl2pPr marL="742950" indent="-285750">
              <a:defRPr>
                <a:solidFill>
                  <a:schemeClr val="tx1"/>
                </a:solidFill>
                <a:latin typeface="Arial" panose="020B0604020202090204" pitchFamily="34" charset="0"/>
                <a:cs typeface="Arial" panose="020B0604020202090204" pitchFamily="34" charset="0"/>
              </a:defRPr>
            </a:lvl2pPr>
            <a:lvl3pPr marL="1143000" indent="-228600">
              <a:defRPr>
                <a:solidFill>
                  <a:schemeClr val="tx1"/>
                </a:solidFill>
                <a:latin typeface="Arial" panose="020B0604020202090204" pitchFamily="34" charset="0"/>
                <a:cs typeface="Arial" panose="020B0604020202090204" pitchFamily="34" charset="0"/>
              </a:defRPr>
            </a:lvl3pPr>
            <a:lvl4pPr marL="1600200" indent="-228600">
              <a:defRPr>
                <a:solidFill>
                  <a:schemeClr val="tx1"/>
                </a:solidFill>
                <a:latin typeface="Arial" panose="020B0604020202090204" pitchFamily="34" charset="0"/>
                <a:cs typeface="Arial" panose="020B0604020202090204" pitchFamily="34" charset="0"/>
              </a:defRPr>
            </a:lvl4pPr>
            <a:lvl5pPr marL="2057400" indent="-228600">
              <a:defRPr>
                <a:solidFill>
                  <a:schemeClr val="tx1"/>
                </a:solidFill>
                <a:latin typeface="Arial" panose="020B0604020202090204" pitchFamily="34" charset="0"/>
                <a:cs typeface="Arial" panose="020B0604020202090204" pitchFamily="34" charset="0"/>
              </a:defRPr>
            </a:lvl5pPr>
            <a:lvl6pPr marL="25146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6pPr>
            <a:lvl7pPr marL="29718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7pPr>
            <a:lvl8pPr marL="34290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8pPr>
            <a:lvl9pPr marL="3886200" indent="-228600" eaLnBrk="0" fontAlgn="base" hangingPunct="0">
              <a:spcBef>
                <a:spcPct val="0"/>
              </a:spcBef>
              <a:spcAft>
                <a:spcPct val="0"/>
              </a:spcAft>
              <a:defRPr>
                <a:solidFill>
                  <a:schemeClr val="tx1"/>
                </a:solidFill>
                <a:latin typeface="Arial" panose="020B0604020202090204" pitchFamily="34" charset="0"/>
                <a:cs typeface="Arial" panose="020B0604020202090204" pitchFamily="34" charset="0"/>
              </a:defRPr>
            </a:lvl9pPr>
          </a:lstStyle>
          <a:p>
            <a:pPr algn="ctr" eaLnBrk="1" hangingPunct="1"/>
            <a:endParaRPr lang="en-US" altLang="en-US"/>
          </a:p>
        </p:txBody>
      </p:sp>
      <p:pic>
        <p:nvPicPr>
          <p:cNvPr id="1033" name="Picture 9" descr="ANU_LOGO_WHITE"/>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68313" y="115888"/>
            <a:ext cx="151130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l" rtl="0" eaLnBrk="1" fontAlgn="base" hangingPunct="1">
        <a:spcBef>
          <a:spcPct val="0"/>
        </a:spcBef>
        <a:spcAft>
          <a:spcPct val="0"/>
        </a:spcAft>
        <a:defRPr sz="3600" kern="1200">
          <a:solidFill>
            <a:srgbClr val="527688"/>
          </a:solidFill>
          <a:latin typeface="+mj-lt"/>
          <a:ea typeface="+mj-ea"/>
          <a:cs typeface="+mj-cs"/>
        </a:defRPr>
      </a:lvl1pPr>
      <a:lvl2pPr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2pPr>
      <a:lvl3pPr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3pPr>
      <a:lvl4pPr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4pPr>
      <a:lvl5pPr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5pPr>
      <a:lvl6pPr marL="457200"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6pPr>
      <a:lvl7pPr marL="914400"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7pPr>
      <a:lvl8pPr marL="1371600"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8pPr>
      <a:lvl9pPr marL="1828800" algn="l" rtl="0" eaLnBrk="1" fontAlgn="base" hangingPunct="1">
        <a:spcBef>
          <a:spcPct val="0"/>
        </a:spcBef>
        <a:spcAft>
          <a:spcPct val="0"/>
        </a:spcAft>
        <a:defRPr sz="3600">
          <a:solidFill>
            <a:srgbClr val="527688"/>
          </a:solidFill>
          <a:latin typeface="Arial" panose="020B0604020202090204" pitchFamily="34" charset="0"/>
          <a:cs typeface="Arial" panose="020B060402020209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6.png"/><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pic>
        <p:nvPicPr>
          <p:cNvPr id="1028" name="Picture 4" descr="PERSONAL SERVICES INCOME: AN OVERVIEW | Tax Accountants Perth | Auditors &amp;  Taxation Advisors | TaxStoreWilletton"/>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755650"/>
            <a:ext cx="9144000" cy="6102350"/>
          </a:xfrm>
          <a:prstGeom prst="rect">
            <a:avLst/>
          </a:prstGeom>
          <a:noFill/>
          <a:extLst>
            <a:ext uri="{909E8E84-426E-40DD-AFC4-6F175D3DCCD1}">
              <a14:hiddenFill xmlns:a14="http://schemas.microsoft.com/office/drawing/2010/main">
                <a:solidFill>
                  <a:srgbClr val="FFFFFF"/>
                </a:solidFill>
              </a14:hiddenFill>
            </a:ext>
          </a:extLst>
        </p:spPr>
      </p:pic>
      <p:sp>
        <p:nvSpPr>
          <p:cNvPr id="10" name="Right Triangle 9"/>
          <p:cNvSpPr/>
          <p:nvPr/>
        </p:nvSpPr>
        <p:spPr>
          <a:xfrm rot="10800000">
            <a:off x="5292080" y="755650"/>
            <a:ext cx="3851920" cy="6102350"/>
          </a:xfrm>
          <a:prstGeom prst="r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TextBox 10"/>
          <p:cNvSpPr txBox="1"/>
          <p:nvPr/>
        </p:nvSpPr>
        <p:spPr>
          <a:xfrm>
            <a:off x="6372200" y="980852"/>
            <a:ext cx="2642849" cy="1938992"/>
          </a:xfrm>
          <a:prstGeom prst="rect">
            <a:avLst/>
          </a:prstGeom>
          <a:noFill/>
        </p:spPr>
        <p:txBody>
          <a:bodyPr wrap="square" rtlCol="0">
            <a:spAutoFit/>
          </a:bodyPr>
          <a:lstStyle/>
          <a:p>
            <a:pPr algn="ctr"/>
            <a:r>
              <a:rPr lang="en-US" sz="4000" dirty="0">
                <a:solidFill>
                  <a:schemeClr val="bg1"/>
                </a:solidFill>
              </a:rPr>
              <a:t>Personal Services Income</a:t>
            </a:r>
            <a:endParaRPr lang="en-US" sz="40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THE 80% RULE</a:t>
            </a:r>
            <a:endParaRPr lang="en-US" sz="2800" dirty="0"/>
          </a:p>
        </p:txBody>
      </p:sp>
      <p:sp>
        <p:nvSpPr>
          <p:cNvPr id="6" name="TextBox 5"/>
          <p:cNvSpPr txBox="1"/>
          <p:nvPr/>
        </p:nvSpPr>
        <p:spPr>
          <a:xfrm>
            <a:off x="287524" y="2276872"/>
            <a:ext cx="8568952" cy="4184650"/>
          </a:xfrm>
          <a:prstGeom prst="rect">
            <a:avLst/>
          </a:prstGeom>
          <a:noFill/>
        </p:spPr>
        <p:txBody>
          <a:bodyPr wrap="square" rtlCol="0">
            <a:spAutoFit/>
          </a:bodyPr>
          <a:lstStyle/>
          <a:p>
            <a:pPr algn="l" rtl="0" fontAlgn="base"/>
            <a:r>
              <a:rPr lang="en-US" sz="2200" b="0" i="0" u="none" strike="noStrike" dirty="0">
                <a:solidFill>
                  <a:srgbClr val="000000"/>
                </a:solidFill>
                <a:effectLst/>
                <a:latin typeface="Univers Condensed Light" panose="020B0306020202040204" pitchFamily="34" charset="0"/>
              </a:rPr>
              <a:t>Whether or not the 80% rule is satisfied might lead to a different result in terms of whether the PSI rules will apply or whether you will need to self-assess as a PSB:</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Univers Condensed Light" panose="020B0306020202040204" pitchFamily="34" charset="0"/>
            </a:endParaRPr>
          </a:p>
          <a:p>
            <a:pPr algn="l" rtl="0" fontAlgn="base"/>
            <a:endParaRPr lang="en-US" sz="2200" b="0" i="0" dirty="0">
              <a:solidFill>
                <a:srgbClr val="000000"/>
              </a:solidFill>
              <a:effectLst/>
              <a:latin typeface="Segoe UI" panose="020B0502040204020203" pitchFamily="34" charset="0"/>
            </a:endParaRPr>
          </a:p>
          <a:p>
            <a:pPr marL="342900" indent="-342900" algn="l" rtl="0" fontAlgn="base">
              <a:buFont typeface="Arial" panose="020B0604020202090204" pitchFamily="34" charset="0"/>
              <a:buChar char="•"/>
            </a:pPr>
            <a:r>
              <a:rPr lang="en-US" sz="2200" b="0" i="0" dirty="0">
                <a:solidFill>
                  <a:srgbClr val="000000"/>
                </a:solidFill>
                <a:effectLst/>
                <a:latin typeface="Univers Condensed Light" panose="020B0306020202040204" pitchFamily="34" charset="0"/>
              </a:rPr>
              <a:t>​</a:t>
            </a:r>
            <a:r>
              <a:rPr lang="en-US" sz="2200" b="0" i="0" u="none" strike="noStrike" dirty="0">
                <a:solidFill>
                  <a:srgbClr val="000000"/>
                </a:solidFill>
                <a:effectLst/>
                <a:latin typeface="Univers Condensed Light" panose="020B0306020202040204" pitchFamily="34" charset="0"/>
              </a:rPr>
              <a:t>If 80% or </a:t>
            </a:r>
            <a:r>
              <a:rPr lang="en-US" sz="2200" b="1" i="0" u="none" strike="noStrike" dirty="0">
                <a:solidFill>
                  <a:srgbClr val="000000"/>
                </a:solidFill>
                <a:effectLst/>
                <a:latin typeface="Univers Condensed Light" panose="020B0306020202040204" pitchFamily="34" charset="0"/>
              </a:rPr>
              <a:t>more </a:t>
            </a:r>
            <a:r>
              <a:rPr lang="en-US" sz="2200" b="0" i="0" u="none" strike="noStrike" dirty="0">
                <a:solidFill>
                  <a:srgbClr val="000000"/>
                </a:solidFill>
                <a:effectLst/>
                <a:latin typeface="Univers Condensed Light" panose="020B0306020202040204" pitchFamily="34" charset="0"/>
              </a:rPr>
              <a:t>of your PSI comes from one client and their associates, you do not meet the 80% rule. The PSI rules will apply.</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If </a:t>
            </a:r>
            <a:r>
              <a:rPr lang="en-US" sz="2200" b="1" i="0" u="none" strike="noStrike" dirty="0">
                <a:solidFill>
                  <a:srgbClr val="000000"/>
                </a:solidFill>
                <a:effectLst/>
                <a:latin typeface="Univers Condensed Light" panose="020B0306020202040204" pitchFamily="34" charset="0"/>
              </a:rPr>
              <a:t>less than 80% </a:t>
            </a:r>
            <a:r>
              <a:rPr lang="en-US" sz="2200" b="0" i="0" u="none" strike="noStrike" dirty="0">
                <a:solidFill>
                  <a:srgbClr val="000000"/>
                </a:solidFill>
                <a:effectLst/>
                <a:latin typeface="Univers Condensed Light" panose="020B0306020202040204" pitchFamily="34" charset="0"/>
              </a:rPr>
              <a:t>of your PSI comes from one client and their associates you do meet the 80% rule. If you also meet one of the unrelated clients, employment, or business premises tests, you can self-assess as a PSB.</a:t>
            </a:r>
            <a:endParaRPr lang="en-US" sz="2200" b="0" i="0" dirty="0">
              <a:solidFill>
                <a:srgbClr val="000000"/>
              </a:solidFill>
              <a:effectLst/>
              <a:latin typeface="Arial" panose="020B0604020202090204" pitchFamily="34" charset="0"/>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UNRELATED CLIENTS TEST</a:t>
            </a:r>
            <a:endParaRPr lang="en-US" sz="2800" dirty="0"/>
          </a:p>
        </p:txBody>
      </p:sp>
      <p:sp>
        <p:nvSpPr>
          <p:cNvPr id="6" name="TextBox 5"/>
          <p:cNvSpPr txBox="1"/>
          <p:nvPr/>
        </p:nvSpPr>
        <p:spPr>
          <a:xfrm>
            <a:off x="287524" y="2276872"/>
            <a:ext cx="8568952" cy="3846195"/>
          </a:xfrm>
          <a:prstGeom prst="rect">
            <a:avLst/>
          </a:prstGeom>
          <a:noFill/>
        </p:spPr>
        <p:txBody>
          <a:bodyPr wrap="square" rtlCol="0">
            <a:spAutoFit/>
          </a:bodyPr>
          <a:lstStyle/>
          <a:p>
            <a:pPr algn="l" rtl="0" fontAlgn="base"/>
            <a:r>
              <a:rPr lang="en-US" sz="2200" b="0" i="0" u="none" strike="noStrike" dirty="0">
                <a:solidFill>
                  <a:srgbClr val="000000"/>
                </a:solidFill>
                <a:effectLst/>
                <a:latin typeface="Univers Condensed Light" panose="020B0306020202040204" pitchFamily="34" charset="0"/>
              </a:rPr>
              <a:t>To pass the unrelated clients test in an income year, you must meet </a:t>
            </a:r>
            <a:r>
              <a:rPr lang="en-US" sz="2200" b="1" i="0" u="none" strike="noStrike" dirty="0">
                <a:solidFill>
                  <a:srgbClr val="000000"/>
                </a:solidFill>
                <a:effectLst/>
                <a:latin typeface="Univers Condensed Light" panose="020B0306020202040204" pitchFamily="34" charset="0"/>
              </a:rPr>
              <a:t>both </a:t>
            </a:r>
            <a:r>
              <a:rPr lang="en-US" sz="2200" b="0" i="0" u="none" strike="noStrike" dirty="0">
                <a:solidFill>
                  <a:srgbClr val="000000"/>
                </a:solidFill>
                <a:effectLst/>
                <a:latin typeface="Univers Condensed Light" panose="020B0306020202040204" pitchFamily="34" charset="0"/>
              </a:rPr>
              <a:t>of the following conditions:</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You must have received PSI from 2 or more unrelated clients</a:t>
            </a:r>
            <a:endParaRPr lang="en-US" sz="2200" b="0" i="0" u="none" strike="noStrike"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There must be a direct connection between the offer to the public and you being engaged to perform the work</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algn="l" rtl="0" fontAlgn="base"/>
            <a:endParaRPr lang="en-US" sz="2200" b="0" i="0" dirty="0">
              <a:solidFill>
                <a:srgbClr val="000000"/>
              </a:solidFill>
              <a:effectLst/>
              <a:latin typeface="Arial" panose="020B0604020202090204" pitchFamily="34" charset="0"/>
            </a:endParaRPr>
          </a:p>
          <a:p>
            <a:pPr algn="l" rtl="0" fontAlgn="base"/>
            <a:r>
              <a:rPr lang="en-US" sz="2200" b="0" i="0" u="none" strike="noStrike" dirty="0">
                <a:solidFill>
                  <a:srgbClr val="000000"/>
                </a:solidFill>
                <a:effectLst/>
                <a:latin typeface="Univers Condensed Light" panose="020B0306020202040204" pitchFamily="34" charset="0"/>
              </a:rPr>
              <a:t>If you operate through a company, partnership, or trust and you have more than one individual generating PSI, you’ll need to work out whether you pass the unrelated clients test for each individual separately.</a:t>
            </a:r>
            <a:endParaRPr lang="en-US" sz="2200" b="0" i="0" dirty="0">
              <a:solidFill>
                <a:srgbClr val="000000"/>
              </a:solidFill>
              <a:effectLst/>
              <a:latin typeface="Segoe UI" panose="020B0502040204020203"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EMPLOYMENT TEST</a:t>
            </a:r>
            <a:endParaRPr lang="en-US" sz="2800" dirty="0"/>
          </a:p>
        </p:txBody>
      </p:sp>
      <p:sp>
        <p:nvSpPr>
          <p:cNvPr id="6" name="TextBox 5"/>
          <p:cNvSpPr txBox="1"/>
          <p:nvPr/>
        </p:nvSpPr>
        <p:spPr>
          <a:xfrm>
            <a:off x="287524" y="2420888"/>
            <a:ext cx="8568952" cy="2830195"/>
          </a:xfrm>
          <a:prstGeom prst="rect">
            <a:avLst/>
          </a:prstGeom>
          <a:noFill/>
        </p:spPr>
        <p:txBody>
          <a:bodyPr wrap="square" rtlCol="0">
            <a:spAutoFit/>
          </a:bodyPr>
          <a:lstStyle/>
          <a:p>
            <a:pPr algn="l" rtl="0" fontAlgn="base"/>
            <a:r>
              <a:rPr lang="en-US" sz="2200" b="0" i="0" u="none" strike="noStrike" dirty="0">
                <a:solidFill>
                  <a:srgbClr val="000000"/>
                </a:solidFill>
                <a:effectLst/>
                <a:latin typeface="Univers Condensed Light" panose="020B0306020202040204" pitchFamily="34" charset="0"/>
              </a:rPr>
              <a:t>To pass the employment test, your business must employ or contract others to help perform work that generates your PSI, and you must meet </a:t>
            </a:r>
            <a:r>
              <a:rPr lang="en-US" sz="2200" b="1" i="0" u="none" strike="noStrike" dirty="0">
                <a:solidFill>
                  <a:srgbClr val="000000"/>
                </a:solidFill>
                <a:effectLst/>
                <a:latin typeface="Univers Condensed Light" panose="020B0306020202040204" pitchFamily="34" charset="0"/>
              </a:rPr>
              <a:t>one </a:t>
            </a:r>
            <a:r>
              <a:rPr lang="en-US" sz="2200" b="0" i="0" u="none" strike="noStrike" dirty="0">
                <a:solidFill>
                  <a:srgbClr val="000000"/>
                </a:solidFill>
                <a:effectLst/>
                <a:latin typeface="Univers Condensed Light" panose="020B0306020202040204" pitchFamily="34" charset="0"/>
              </a:rPr>
              <a:t>of the following conditions:</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Univers Condensed Light" panose="020B0306020202040204" pitchFamily="34" charset="0"/>
            </a:endParaRPr>
          </a:p>
          <a:p>
            <a:pPr algn="l" rtl="0" fontAlgn="base"/>
            <a:endParaRPr lang="en-US" sz="22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At least 20% of the principal work is performed by others</a:t>
            </a:r>
            <a:endParaRPr lang="en-US" sz="2200" b="0" i="0" u="none" strike="noStrike"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One or more apprentices are employed for at least 6 months of the income year </a:t>
            </a:r>
            <a:endParaRPr lang="en-US" sz="2200" b="0" i="0" dirty="0">
              <a:solidFill>
                <a:srgbClr val="000000"/>
              </a:solidFill>
              <a:effectLst/>
              <a:latin typeface="Arial" panose="020B0604020202090204" pitchFamily="34"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AU" sz="2800" i="1" cap="all" dirty="0">
                <a:solidFill>
                  <a:srgbClr val="1C2F31"/>
                </a:solidFill>
                <a:latin typeface="Walbaum Display Light" panose="02070303090703020303" pitchFamily="18" charset="0"/>
              </a:rPr>
              <a:t>BUSINESS PREMISES</a:t>
            </a:r>
            <a:r>
              <a:rPr lang="en-AU" sz="2800" i="1" u="none" strike="noStrike" cap="all" dirty="0">
                <a:solidFill>
                  <a:srgbClr val="1C2F31"/>
                </a:solidFill>
                <a:effectLst/>
                <a:latin typeface="Walbaum Display Light" panose="02070303090703020303" pitchFamily="18" charset="0"/>
              </a:rPr>
              <a:t> TEST</a:t>
            </a:r>
            <a:endParaRPr lang="en-US" sz="2800" dirty="0"/>
          </a:p>
        </p:txBody>
      </p:sp>
      <p:sp>
        <p:nvSpPr>
          <p:cNvPr id="6" name="TextBox 5"/>
          <p:cNvSpPr txBox="1"/>
          <p:nvPr/>
        </p:nvSpPr>
        <p:spPr>
          <a:xfrm>
            <a:off x="287524" y="2348880"/>
            <a:ext cx="8568952" cy="3169285"/>
          </a:xfrm>
          <a:prstGeom prst="rect">
            <a:avLst/>
          </a:prstGeom>
          <a:noFill/>
        </p:spPr>
        <p:txBody>
          <a:bodyPr wrap="square" rtlCol="0">
            <a:spAutoFit/>
          </a:bodyPr>
          <a:lstStyle/>
          <a:p>
            <a:pPr algn="l" rtl="0" fontAlgn="base"/>
            <a:r>
              <a:rPr lang="en-US" sz="2200" b="0" i="0" u="none" strike="noStrike" dirty="0">
                <a:solidFill>
                  <a:srgbClr val="000000"/>
                </a:solidFill>
                <a:effectLst/>
                <a:latin typeface="Univers Condensed Light" panose="020B0306020202040204" pitchFamily="34" charset="0"/>
              </a:rPr>
              <a:t>You will pass the business premises test if at all times in the income year you maintained and used a business premises which meets </a:t>
            </a:r>
            <a:r>
              <a:rPr lang="en-US" sz="2200" b="1" i="0" u="none" strike="noStrike" dirty="0">
                <a:solidFill>
                  <a:srgbClr val="000000"/>
                </a:solidFill>
                <a:effectLst/>
                <a:latin typeface="Univers Condensed Light" panose="020B0306020202040204" pitchFamily="34" charset="0"/>
              </a:rPr>
              <a:t>all </a:t>
            </a:r>
            <a:r>
              <a:rPr lang="en-US" sz="2200" b="0" i="0" u="none" strike="noStrike" dirty="0">
                <a:solidFill>
                  <a:srgbClr val="000000"/>
                </a:solidFill>
                <a:effectLst/>
                <a:latin typeface="Univers Condensed Light" panose="020B0306020202040204" pitchFamily="34" charset="0"/>
              </a:rPr>
              <a:t>of the following conditions:</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Univers Condensed Light" panose="020B0306020202040204" pitchFamily="34" charset="0"/>
            </a:endParaRPr>
          </a:p>
          <a:p>
            <a:pPr algn="l" rtl="0" fontAlgn="base"/>
            <a:endParaRPr lang="en-US" sz="2200" b="0" i="0" dirty="0">
              <a:solidFill>
                <a:srgbClr val="000000"/>
              </a:solidFill>
              <a:effectLst/>
              <a:latin typeface="Segoe UI" panose="020B0502040204020203"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Used mainly to gain or produce PSI</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Used exclusively by you</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Physically separate from your private premises</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Physically separate from your clients’ premises </a:t>
            </a:r>
            <a:endParaRPr lang="en-US" sz="2200" b="0" i="0" dirty="0">
              <a:solidFill>
                <a:srgbClr val="000000"/>
              </a:solidFill>
              <a:effectLst/>
              <a:latin typeface="Arial" panose="020B0604020202090204" pitchFamily="34"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p:cNvGraphicFramePr>
            <a:graphicFrameLocks noGrp="1"/>
          </p:cNvGraphicFramePr>
          <p:nvPr>
            <p:ph idx="1"/>
          </p:nvPr>
        </p:nvGraphicFramePr>
        <p:xfrm>
          <a:off x="615988" y="3119317"/>
          <a:ext cx="7917499" cy="264184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TextBox 2"/>
          <p:cNvSpPr txBox="1"/>
          <p:nvPr/>
        </p:nvSpPr>
        <p:spPr>
          <a:xfrm>
            <a:off x="615988" y="1527366"/>
            <a:ext cx="7201421" cy="953135"/>
          </a:xfrm>
          <a:prstGeom prst="rect">
            <a:avLst/>
          </a:prstGeom>
          <a:noFill/>
        </p:spPr>
        <p:txBody>
          <a:bodyPr wrap="square" rtlCol="0">
            <a:spAutoFit/>
          </a:bodyPr>
          <a:lstStyle/>
          <a:p>
            <a:r>
              <a:rPr lang="en-US" altLang="zh-CN" sz="2800" dirty="0">
                <a:sym typeface="+mn-ea"/>
              </a:rPr>
              <a:t>If you received PSI and found that the rules apply</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453" y="1458865"/>
            <a:ext cx="7801093" cy="922317"/>
          </a:xfrm>
        </p:spPr>
        <p:txBody>
          <a:bodyPr>
            <a:normAutofit fontScale="90000"/>
          </a:bodyPr>
          <a:lstStyle/>
          <a:p>
            <a:r>
              <a:rPr lang="en-AU" sz="3600" b="1" i="1" cap="all" dirty="0">
                <a:solidFill>
                  <a:srgbClr val="1C2F31"/>
                </a:solidFill>
                <a:latin typeface="Walbaum Display Light" panose="02070303090703020303" pitchFamily="18" charset="0"/>
              </a:rPr>
              <a:t>PERSONAL SERVICES BUSINESS (PSB)</a:t>
            </a:r>
            <a:endParaRPr lang="en-US" sz="3600" b="1" dirty="0"/>
          </a:p>
        </p:txBody>
      </p:sp>
      <p:graphicFrame>
        <p:nvGraphicFramePr>
          <p:cNvPr id="6" name="Content Placeholder 2"/>
          <p:cNvGraphicFramePr>
            <a:graphicFrameLocks noGrp="1"/>
          </p:cNvGraphicFramePr>
          <p:nvPr>
            <p:ph idx="1"/>
          </p:nvPr>
        </p:nvGraphicFramePr>
        <p:xfrm>
          <a:off x="614031" y="2771775"/>
          <a:ext cx="8034227" cy="26273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6683"/>
            <a:ext cx="8229600" cy="1143000"/>
          </a:xfrm>
        </p:spPr>
        <p:txBody>
          <a:bodyPr/>
          <a:lstStyle/>
          <a:p>
            <a:r>
              <a:rPr lang="en-US" altLang="zh-CN" sz="3200" i="1" dirty="0">
                <a:latin typeface="Walbaum Display" panose="02070303090703020303" pitchFamily="18" charset="0"/>
              </a:rPr>
              <a:t>PSI Rules Self-Assessment: A Step-by-Step Walkthrough</a:t>
            </a:r>
            <a:endParaRPr lang="en-US" altLang="zh-CN" sz="3200" i="1" dirty="0">
              <a:latin typeface="Walbaum Display" panose="02070303090703020303" pitchFamily="18" charset="0"/>
            </a:endParaRPr>
          </a:p>
        </p:txBody>
      </p:sp>
      <p:graphicFrame>
        <p:nvGraphicFramePr>
          <p:cNvPr id="17" name="Content Placeholder 2"/>
          <p:cNvGraphicFramePr>
            <a:graphicFrameLocks noGrp="1"/>
          </p:cNvGraphicFramePr>
          <p:nvPr>
            <p:ph idx="1"/>
          </p:nvPr>
        </p:nvGraphicFramePr>
        <p:xfrm>
          <a:off x="570230" y="3010211"/>
          <a:ext cx="7429500" cy="301831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TextBox 5"/>
          <p:cNvSpPr txBox="1"/>
          <p:nvPr/>
        </p:nvSpPr>
        <p:spPr>
          <a:xfrm>
            <a:off x="431034" y="2349133"/>
            <a:ext cx="8568952" cy="706755"/>
          </a:xfrm>
          <a:prstGeom prst="rect">
            <a:avLst/>
          </a:prstGeom>
          <a:noFill/>
        </p:spPr>
        <p:txBody>
          <a:bodyPr wrap="square" rtlCol="0">
            <a:spAutoFit/>
          </a:bodyPr>
          <a:lstStyle/>
          <a:p>
            <a:pPr algn="l" rtl="0" fontAlgn="base"/>
            <a:r>
              <a:rPr lang="en-US" altLang="zh-CN" sz="2000" b="0" dirty="0"/>
              <a:t>Follow the journey of two cleaners, Alex and Sam. Who runs a true business?</a:t>
            </a:r>
            <a:endParaRPr lang="en-US" altLang="zh-CN" sz="2000" b="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20" y="1544320"/>
            <a:ext cx="4239260" cy="1253490"/>
          </a:xfrm>
        </p:spPr>
        <p:txBody>
          <a:bodyPr vert="horz" wrap="square" lIns="68580" tIns="34290" rIns="68580" bIns="34290" numCol="1" rtlCol="0" anchor="ctr" anchorCtr="0" compatLnSpc="1">
            <a:normAutofit fontScale="90000"/>
          </a:bodyPr>
          <a:lstStyle/>
          <a:p>
            <a:r>
              <a:rPr lang="en-US" sz="3200" b="1" i="1" u="none" strike="noStrike" cap="all" dirty="0">
                <a:solidFill>
                  <a:srgbClr val="1C2F31"/>
                </a:solidFill>
                <a:effectLst/>
                <a:latin typeface="Walbaum Display Light" panose="02070303090703020303" pitchFamily="18" charset="0"/>
              </a:rPr>
              <a:t>ALEX</a:t>
            </a:r>
            <a:br>
              <a:rPr lang="en-US" sz="3200" b="1" i="1" u="none" strike="noStrike" cap="all" dirty="0">
                <a:solidFill>
                  <a:srgbClr val="1C2F31"/>
                </a:solidFill>
                <a:effectLst/>
                <a:latin typeface="Walbaum Display Light" panose="02070303090703020303" pitchFamily="18" charset="0"/>
              </a:rPr>
            </a:br>
            <a:r>
              <a:rPr lang="en-US" altLang="zh-CN" sz="1600" dirty="0">
                <a:solidFill>
                  <a:schemeClr val="tx1"/>
                </a:solidFill>
                <a:sym typeface="+mn-ea"/>
              </a:rPr>
              <a:t>• He is paid by the hour for his time and effort, not for a defined outcome.</a:t>
            </a:r>
            <a:br>
              <a:rPr lang="en-US" altLang="zh-CN" sz="1600" dirty="0">
                <a:solidFill>
                  <a:schemeClr val="tx1"/>
                </a:solidFill>
              </a:rPr>
            </a:br>
            <a:r>
              <a:rPr lang="en-US" altLang="zh-CN" sz="1600" dirty="0">
                <a:solidFill>
                  <a:schemeClr val="tx1"/>
                </a:solidFill>
                <a:sym typeface="+mn-ea"/>
              </a:rPr>
              <a:t>• He relies on one firm for most income.</a:t>
            </a:r>
            <a:br>
              <a:rPr lang="en-US" altLang="zh-CN" sz="1600" dirty="0">
                <a:solidFill>
                  <a:schemeClr val="tx1"/>
                </a:solidFill>
              </a:rPr>
            </a:br>
            <a:r>
              <a:rPr lang="en-US" altLang="zh-CN" sz="1600" dirty="0">
                <a:solidFill>
                  <a:schemeClr val="tx1"/>
                </a:solidFill>
                <a:sym typeface="+mn-ea"/>
              </a:rPr>
              <a:t>• The client firm provides all cleaning equipment, supplies, and products.</a:t>
            </a:r>
            <a:br>
              <a:rPr lang="en-US" altLang="zh-CN" sz="1600" dirty="0">
                <a:solidFill>
                  <a:schemeClr val="tx1"/>
                </a:solidFill>
                <a:sym typeface="+mn-ea"/>
              </a:rPr>
            </a:br>
            <a:r>
              <a:rPr lang="en-US" altLang="zh-CN" sz="1600" dirty="0">
                <a:solidFill>
                  <a:schemeClr val="tx1"/>
                </a:solidFill>
                <a:sym typeface="+mn-ea"/>
              </a:rPr>
              <a:t>• He is paid by the hour for his time and effort, not for a defined outcome.</a:t>
            </a:r>
            <a:endParaRPr lang="en-US" altLang="zh-CN" sz="1600" dirty="0">
              <a:solidFill>
                <a:schemeClr val="tx1"/>
              </a:solidFill>
              <a:latin typeface="+mn-lt"/>
              <a:ea typeface="+mn-ea"/>
              <a:cs typeface="+mn-cs"/>
              <a:sym typeface="+mn-ea"/>
            </a:endParaRPr>
          </a:p>
        </p:txBody>
      </p:sp>
      <p:sp>
        <p:nvSpPr>
          <p:cNvPr id="33" name="Content Placeholder 32"/>
          <p:cNvSpPr>
            <a:spLocks noGrp="1"/>
          </p:cNvSpPr>
          <p:nvPr>
            <p:ph idx="1"/>
          </p:nvPr>
        </p:nvSpPr>
        <p:spPr>
          <a:xfrm>
            <a:off x="541655" y="3354705"/>
            <a:ext cx="4096385" cy="3089910"/>
          </a:xfrm>
        </p:spPr>
        <p:txBody>
          <a:bodyPr/>
          <a:lstStyle/>
          <a:p>
            <a:r>
              <a:rPr lang="en-US" altLang="zh-CN" sz="1600" dirty="0"/>
              <a:t>Step</a:t>
            </a:r>
            <a:r>
              <a:rPr lang="zh-CN" altLang="en-US" sz="1600" dirty="0"/>
              <a:t> </a:t>
            </a:r>
            <a:r>
              <a:rPr lang="en-US" altLang="zh-CN" sz="1600" dirty="0"/>
              <a:t>1:</a:t>
            </a:r>
            <a:r>
              <a:rPr lang="zh-CN" altLang="en-US" sz="1600" dirty="0"/>
              <a:t> </a:t>
            </a:r>
            <a:r>
              <a:rPr lang="en-US" altLang="zh-CN" sz="1600" dirty="0"/>
              <a:t> Receive Personal Services Income?   YES </a:t>
            </a:r>
            <a:r>
              <a:rPr lang="en-US" altLang="en-US" sz="1600" dirty="0"/>
              <a:t>✅</a:t>
            </a:r>
            <a:endParaRPr lang="en-US" altLang="en-US" sz="1600" dirty="0"/>
          </a:p>
          <a:p>
            <a:r>
              <a:rPr lang="en-US" altLang="zh-CN" sz="1600" dirty="0"/>
              <a:t>Step</a:t>
            </a:r>
            <a:r>
              <a:rPr lang="zh-CN" altLang="en-US" sz="1600" dirty="0"/>
              <a:t> </a:t>
            </a:r>
            <a:r>
              <a:rPr lang="en-US" altLang="zh-CN" sz="1600" dirty="0"/>
              <a:t>2:</a:t>
            </a:r>
            <a:r>
              <a:rPr lang="zh-CN" altLang="en-US" sz="1600" dirty="0"/>
              <a:t>  </a:t>
            </a:r>
            <a:r>
              <a:rPr lang="en-US" altLang="zh-CN" sz="1600" dirty="0"/>
              <a:t>Satisfy the Results Test? NO</a:t>
            </a:r>
            <a:r>
              <a:rPr lang="en-US" altLang="en-US" sz="1600" dirty="0"/>
              <a:t>❌</a:t>
            </a:r>
            <a:endParaRPr lang="en-US" altLang="en-US" sz="1600" dirty="0"/>
          </a:p>
          <a:p>
            <a:pPr lvl="1"/>
            <a:r>
              <a:rPr lang="en-AU" sz="1400" dirty="0"/>
              <a:t>paid to produce a specific result</a:t>
            </a:r>
            <a:r>
              <a:rPr lang="zh-CN" altLang="en-US" sz="1400" dirty="0"/>
              <a:t> </a:t>
            </a:r>
            <a:r>
              <a:rPr lang="en-US" altLang="zh-CN" sz="1400" dirty="0">
                <a:sym typeface="+mn-ea"/>
              </a:rPr>
              <a:t>❎</a:t>
            </a:r>
            <a:endParaRPr lang="en-AU" sz="1400" dirty="0"/>
          </a:p>
          <a:p>
            <a:pPr lvl="1"/>
            <a:r>
              <a:rPr lang="en-AU" sz="1400" dirty="0"/>
              <a:t>required to provide the equipment or tools</a:t>
            </a:r>
            <a:r>
              <a:rPr lang="zh-CN" altLang="en-US" sz="1400" dirty="0"/>
              <a:t> </a:t>
            </a:r>
            <a:r>
              <a:rPr lang="en-US" altLang="zh-CN" sz="1400" dirty="0"/>
              <a:t>❎</a:t>
            </a:r>
            <a:endParaRPr lang="en-AU" sz="1400" dirty="0"/>
          </a:p>
          <a:p>
            <a:pPr lvl="1"/>
            <a:r>
              <a:rPr lang="en-AU" sz="1400" dirty="0"/>
              <a:t>required to have mistakes fixed at your own expense</a:t>
            </a:r>
            <a:r>
              <a:rPr lang="zh-CN" altLang="en-US" sz="1400" dirty="0"/>
              <a:t> </a:t>
            </a:r>
            <a:r>
              <a:rPr lang="en-US" altLang="zh-CN" sz="1400" dirty="0"/>
              <a:t>❎</a:t>
            </a:r>
            <a:endParaRPr lang="en-AU" sz="1400" dirty="0"/>
          </a:p>
          <a:p>
            <a:r>
              <a:rPr lang="en-US" sz="1600" dirty="0"/>
              <a:t>Step</a:t>
            </a:r>
            <a:r>
              <a:rPr lang="zh-CN" altLang="en-US" sz="1600" dirty="0"/>
              <a:t> </a:t>
            </a:r>
            <a:r>
              <a:rPr lang="en-US" altLang="zh-CN" sz="1600" dirty="0"/>
              <a:t>3:</a:t>
            </a:r>
            <a:r>
              <a:rPr lang="zh-CN" altLang="en-US" sz="1600" dirty="0"/>
              <a:t> </a:t>
            </a:r>
            <a:r>
              <a:rPr lang="en-US" altLang="zh-CN" sz="1600" dirty="0">
                <a:sym typeface="+mn-ea"/>
              </a:rPr>
              <a:t>Satisfy the 80% rule?YES </a:t>
            </a:r>
            <a:r>
              <a:rPr lang="en-US" altLang="en-US" sz="1600" dirty="0">
                <a:sym typeface="+mn-ea"/>
              </a:rPr>
              <a:t>✅</a:t>
            </a:r>
            <a:endParaRPr lang="en-US" altLang="zh-CN" sz="1600" dirty="0"/>
          </a:p>
          <a:p>
            <a:r>
              <a:rPr lang="en-US" altLang="zh-CN" sz="1600" b="1" dirty="0">
                <a:latin typeface="Arial Bold" panose="020B0604020202090204" charset="0"/>
                <a:cs typeface="Arial Bold" panose="020B0604020202090204" charset="0"/>
              </a:rPr>
              <a:t>The</a:t>
            </a:r>
            <a:r>
              <a:rPr lang="zh-CN" altLang="en-US" sz="1600" b="1" dirty="0">
                <a:latin typeface="Arial Bold" panose="020B0604020202090204" charset="0"/>
                <a:cs typeface="Arial Bold" panose="020B0604020202090204" charset="0"/>
              </a:rPr>
              <a:t> </a:t>
            </a:r>
            <a:r>
              <a:rPr lang="en-US" altLang="zh-CN" sz="1600" b="1" dirty="0">
                <a:latin typeface="Arial Bold" panose="020B0604020202090204" charset="0"/>
                <a:cs typeface="Arial Bold" panose="020B0604020202090204" charset="0"/>
              </a:rPr>
              <a:t>PSI</a:t>
            </a:r>
            <a:r>
              <a:rPr lang="zh-CN" altLang="en-US" sz="1600" b="1" dirty="0">
                <a:latin typeface="Arial Bold" panose="020B0604020202090204" charset="0"/>
                <a:cs typeface="Arial Bold" panose="020B0604020202090204" charset="0"/>
              </a:rPr>
              <a:t> </a:t>
            </a:r>
            <a:r>
              <a:rPr lang="en-US" altLang="zh-CN" sz="1600" b="1" dirty="0">
                <a:latin typeface="Arial Bold" panose="020B0604020202090204" charset="0"/>
                <a:cs typeface="Arial Bold" panose="020B0604020202090204" charset="0"/>
              </a:rPr>
              <a:t>rules apply. </a:t>
            </a:r>
            <a:r>
              <a:rPr lang="en-US" altLang="zh-CN" sz="1600" dirty="0">
                <a:latin typeface="Arial" panose="020B0604020202090204" pitchFamily="34" charset="0"/>
                <a:cs typeface="Arial" panose="020B0604020202090204" pitchFamily="34" charset="0"/>
              </a:rPr>
              <a:t>ALEX</a:t>
            </a:r>
            <a:r>
              <a:rPr lang="en-US" altLang="zh-CN" sz="1600" b="1" dirty="0">
                <a:latin typeface="Arial Bold" panose="020B0604020202090204" charset="0"/>
                <a:cs typeface="Arial Bold" panose="020B0604020202090204" charset="0"/>
              </a:rPr>
              <a:t> </a:t>
            </a:r>
            <a:r>
              <a:rPr lang="en-US" altLang="zh-CN" sz="1600" dirty="0"/>
              <a:t>has</a:t>
            </a:r>
            <a:r>
              <a:rPr lang="zh-CN" altLang="en-US" sz="1600" dirty="0"/>
              <a:t> </a:t>
            </a:r>
            <a:r>
              <a:rPr lang="en-US" altLang="zh-CN" sz="1600" dirty="0"/>
              <a:t>limitation</a:t>
            </a:r>
            <a:r>
              <a:rPr lang="zh-CN" altLang="en-US" sz="1600" dirty="0"/>
              <a:t> </a:t>
            </a:r>
            <a:r>
              <a:rPr lang="en-US" altLang="zh-CN" sz="1600" dirty="0"/>
              <a:t>on</a:t>
            </a:r>
            <a:r>
              <a:rPr lang="zh-CN" altLang="en-US" sz="1600" dirty="0"/>
              <a:t> </a:t>
            </a:r>
            <a:r>
              <a:rPr lang="en-US" altLang="zh-CN" sz="1600" dirty="0"/>
              <a:t>deductions.</a:t>
            </a:r>
            <a:r>
              <a:rPr lang="zh-CN" altLang="en-US" sz="1600" dirty="0"/>
              <a:t> </a:t>
            </a:r>
            <a:endParaRPr lang="zh-CN" altLang="en-US" sz="1600" dirty="0"/>
          </a:p>
        </p:txBody>
      </p:sp>
      <p:pic>
        <p:nvPicPr>
          <p:cNvPr id="4" name="图片 15" descr="1559216446(1)"/>
          <p:cNvPicPr/>
          <p:nvPr/>
        </p:nvPicPr>
        <p:blipFill>
          <a:blip r:embed="rId1"/>
          <a:stretch>
            <a:fillRect/>
          </a:stretch>
        </p:blipFill>
        <p:spPr>
          <a:xfrm>
            <a:off x="4860164" y="1257301"/>
            <a:ext cx="4169663" cy="4343399"/>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32"/>
          <p:cNvSpPr>
            <a:spLocks noGrp="1"/>
          </p:cNvSpPr>
          <p:nvPr>
            <p:ph idx="1"/>
          </p:nvPr>
        </p:nvSpPr>
        <p:spPr>
          <a:xfrm>
            <a:off x="-36512" y="2924944"/>
            <a:ext cx="4968431" cy="3089910"/>
          </a:xfrm>
        </p:spPr>
        <p:txBody>
          <a:bodyPr/>
          <a:lstStyle/>
          <a:p>
            <a:r>
              <a:rPr lang="en-US" altLang="zh-CN" sz="2000" dirty="0">
                <a:sym typeface="+mn-ea"/>
              </a:rPr>
              <a:t>Step</a:t>
            </a:r>
            <a:r>
              <a:rPr lang="zh-CN" altLang="en-US" sz="2000" dirty="0">
                <a:sym typeface="+mn-ea"/>
              </a:rPr>
              <a:t> </a:t>
            </a:r>
            <a:r>
              <a:rPr lang="en-US" altLang="zh-CN" sz="2000" dirty="0">
                <a:sym typeface="+mn-ea"/>
              </a:rPr>
              <a:t>1:</a:t>
            </a:r>
            <a:r>
              <a:rPr lang="zh-CN" altLang="en-US" sz="2000" dirty="0">
                <a:sym typeface="+mn-ea"/>
              </a:rPr>
              <a:t> </a:t>
            </a:r>
            <a:r>
              <a:rPr lang="en-US" altLang="zh-CN" sz="2000" dirty="0">
                <a:sym typeface="+mn-ea"/>
              </a:rPr>
              <a:t> Receive Personal Services Income?   YES </a:t>
            </a:r>
            <a:r>
              <a:rPr lang="en-US" altLang="en-US" sz="2000" dirty="0">
                <a:sym typeface="+mn-ea"/>
              </a:rPr>
              <a:t>✅</a:t>
            </a:r>
            <a:endParaRPr lang="en-US" altLang="en-US" sz="2000" dirty="0"/>
          </a:p>
          <a:p>
            <a:r>
              <a:rPr lang="en-US" altLang="zh-CN" sz="2000" dirty="0"/>
              <a:t>Step</a:t>
            </a:r>
            <a:r>
              <a:rPr lang="zh-CN" altLang="en-US" sz="2000" dirty="0"/>
              <a:t> </a:t>
            </a:r>
            <a:r>
              <a:rPr lang="en-US" altLang="zh-CN" sz="2000" dirty="0"/>
              <a:t>2:</a:t>
            </a:r>
            <a:r>
              <a:rPr lang="zh-CN" altLang="en-US" sz="2000" dirty="0"/>
              <a:t>  </a:t>
            </a:r>
            <a:r>
              <a:rPr lang="en-US" altLang="zh-CN" sz="2000" dirty="0">
                <a:sym typeface="+mn-ea"/>
              </a:rPr>
              <a:t>Satisfy the Results Test? YES </a:t>
            </a:r>
            <a:r>
              <a:rPr lang="en-US" altLang="en-US" sz="2000" dirty="0">
                <a:sym typeface="+mn-ea"/>
              </a:rPr>
              <a:t>✅</a:t>
            </a:r>
            <a:r>
              <a:rPr lang="en-US" altLang="zh-CN" sz="2000" dirty="0">
                <a:sym typeface="+mn-ea"/>
              </a:rPr>
              <a:t> </a:t>
            </a:r>
            <a:endParaRPr lang="en-AU" altLang="zh-CN" sz="2000" dirty="0"/>
          </a:p>
          <a:p>
            <a:pPr lvl="1"/>
            <a:r>
              <a:rPr lang="en-AU" sz="1600" dirty="0"/>
              <a:t>paid to produce a specific result</a:t>
            </a:r>
            <a:r>
              <a:rPr lang="en-US" altLang="en-AU" sz="1600" dirty="0"/>
              <a:t> </a:t>
            </a:r>
            <a:r>
              <a:rPr lang="en-US" altLang="zh-CN" sz="1600" dirty="0">
                <a:sym typeface="+mn-ea"/>
              </a:rPr>
              <a:t>✅</a:t>
            </a:r>
            <a:r>
              <a:rPr lang="zh-CN" altLang="en-US" sz="1600" dirty="0"/>
              <a:t> </a:t>
            </a:r>
            <a:endParaRPr lang="zh-CN" altLang="en-US" sz="1600" dirty="0"/>
          </a:p>
          <a:p>
            <a:pPr lvl="1"/>
            <a:r>
              <a:rPr lang="en-AU" sz="1600" dirty="0"/>
              <a:t>required to provide the equipment or tools</a:t>
            </a:r>
            <a:r>
              <a:rPr lang="en-US" altLang="zh-CN" sz="1600" dirty="0">
                <a:sym typeface="+mn-ea"/>
              </a:rPr>
              <a:t>✅</a:t>
            </a:r>
            <a:endParaRPr lang="en-AU" sz="1600" dirty="0"/>
          </a:p>
          <a:p>
            <a:pPr lvl="1"/>
            <a:r>
              <a:rPr lang="en-AU" sz="1600" dirty="0"/>
              <a:t>required to have mistakes fixed at your own expense</a:t>
            </a:r>
            <a:r>
              <a:rPr lang="zh-CN" altLang="en-US" sz="1600" dirty="0"/>
              <a:t> </a:t>
            </a:r>
            <a:r>
              <a:rPr lang="en-US" altLang="zh-CN" sz="1600" dirty="0"/>
              <a:t>✅</a:t>
            </a:r>
            <a:endParaRPr lang="en-US" altLang="zh-CN" sz="1600" dirty="0"/>
          </a:p>
          <a:p>
            <a:r>
              <a:rPr lang="en-US" altLang="zh-CN" sz="1600" dirty="0"/>
              <a:t>The</a:t>
            </a:r>
            <a:r>
              <a:rPr lang="zh-CN" altLang="en-US" sz="1600" dirty="0"/>
              <a:t> </a:t>
            </a:r>
            <a:r>
              <a:rPr lang="en-US" altLang="zh-CN" sz="1600" b="1" dirty="0">
                <a:latin typeface="Arial Bold" panose="020B0604020202090204" charset="0"/>
                <a:cs typeface="Arial Bold" panose="020B0604020202090204" charset="0"/>
              </a:rPr>
              <a:t>PSI</a:t>
            </a:r>
            <a:r>
              <a:rPr lang="zh-CN" altLang="en-US" sz="1600" b="1" dirty="0">
                <a:latin typeface="Arial Bold" panose="020B0604020202090204" charset="0"/>
                <a:cs typeface="Arial Bold" panose="020B0604020202090204" charset="0"/>
              </a:rPr>
              <a:t> </a:t>
            </a:r>
            <a:r>
              <a:rPr lang="en-AU" altLang="zh-CN" sz="1600" b="1" dirty="0">
                <a:solidFill>
                  <a:schemeClr val="tx1"/>
                </a:solidFill>
                <a:latin typeface="Arial Bold" panose="020B0604020202090204" charset="0"/>
                <a:cs typeface="Arial Bold" panose="020B0604020202090204" charset="0"/>
              </a:rPr>
              <a:t>rules</a:t>
            </a:r>
            <a:r>
              <a:rPr lang="en-AU" altLang="zh-CN" sz="1600" b="1" dirty="0">
                <a:latin typeface="Arial Bold" panose="020B0604020202090204" charset="0"/>
                <a:cs typeface="Arial Bold" panose="020B0604020202090204" charset="0"/>
              </a:rPr>
              <a:t> </a:t>
            </a:r>
            <a:r>
              <a:rPr lang="en-US" altLang="zh-CN" sz="1600" b="1" dirty="0">
                <a:latin typeface="Arial Bold" panose="020B0604020202090204" charset="0"/>
                <a:cs typeface="Arial Bold" panose="020B0604020202090204" charset="0"/>
              </a:rPr>
              <a:t>do</a:t>
            </a:r>
            <a:r>
              <a:rPr lang="zh-CN" altLang="en-US" sz="1600" b="1" dirty="0">
                <a:latin typeface="Arial Bold" panose="020B0604020202090204" charset="0"/>
                <a:cs typeface="Arial Bold" panose="020B0604020202090204" charset="0"/>
              </a:rPr>
              <a:t> </a:t>
            </a:r>
            <a:r>
              <a:rPr lang="en-US" altLang="zh-CN" sz="1600" b="1" dirty="0">
                <a:latin typeface="Arial Bold" panose="020B0604020202090204" charset="0"/>
                <a:cs typeface="Arial Bold" panose="020B0604020202090204" charset="0"/>
              </a:rPr>
              <a:t>not</a:t>
            </a:r>
            <a:r>
              <a:rPr lang="zh-CN" altLang="en-US" sz="1600" b="1" dirty="0">
                <a:latin typeface="Arial Bold" panose="020B0604020202090204" charset="0"/>
                <a:cs typeface="Arial Bold" panose="020B0604020202090204" charset="0"/>
              </a:rPr>
              <a:t> </a:t>
            </a:r>
            <a:r>
              <a:rPr lang="en-US" altLang="zh-CN" sz="1600" b="1" dirty="0">
                <a:latin typeface="Arial Bold" panose="020B0604020202090204" charset="0"/>
                <a:cs typeface="Arial Bold" panose="020B0604020202090204" charset="0"/>
              </a:rPr>
              <a:t>apply</a:t>
            </a:r>
            <a:r>
              <a:rPr lang="en-US" altLang="zh-CN" sz="1600" dirty="0"/>
              <a:t>. Sam can claim a tax deduction for most expenses you incur in carrying on your business if they are directly related to earning your assessable income.</a:t>
            </a:r>
            <a:r>
              <a:rPr lang="zh-CN" altLang="en-US" sz="1600" dirty="0"/>
              <a:t> </a:t>
            </a:r>
            <a:endParaRPr lang="zh-CN" altLang="en-US" sz="1600" dirty="0"/>
          </a:p>
        </p:txBody>
      </p:sp>
      <p:pic>
        <p:nvPicPr>
          <p:cNvPr id="4" name="图片 15" descr="1559216446(1)"/>
          <p:cNvPicPr/>
          <p:nvPr/>
        </p:nvPicPr>
        <p:blipFill>
          <a:blip r:embed="rId1"/>
          <a:stretch>
            <a:fillRect/>
          </a:stretch>
        </p:blipFill>
        <p:spPr>
          <a:xfrm>
            <a:off x="4931919" y="1472566"/>
            <a:ext cx="4169663" cy="4343399"/>
          </a:xfrm>
          <a:prstGeom prst="rect">
            <a:avLst/>
          </a:prstGeom>
        </p:spPr>
      </p:pic>
      <p:sp>
        <p:nvSpPr>
          <p:cNvPr id="6" name="Title 1"/>
          <p:cNvSpPr>
            <a:spLocks noGrp="1"/>
          </p:cNvSpPr>
          <p:nvPr>
            <p:ph type="title"/>
          </p:nvPr>
        </p:nvSpPr>
        <p:spPr>
          <a:xfrm>
            <a:off x="254000" y="1400810"/>
            <a:ext cx="4846320" cy="1253490"/>
          </a:xfrm>
        </p:spPr>
        <p:txBody>
          <a:bodyPr vert="horz" wrap="square" lIns="68580" tIns="34290" rIns="68580" bIns="34290" numCol="1" rtlCol="0" anchor="ctr" anchorCtr="0" compatLnSpc="1">
            <a:normAutofit fontScale="90000"/>
          </a:bodyPr>
          <a:lstStyle/>
          <a:p>
            <a:r>
              <a:rPr lang="en-US" sz="3200" b="1" i="1" u="none" strike="noStrike" cap="all" dirty="0">
                <a:solidFill>
                  <a:srgbClr val="1C2F31"/>
                </a:solidFill>
                <a:effectLst/>
                <a:latin typeface="Walbaum Display Light" panose="02070303090703020303" pitchFamily="18" charset="0"/>
              </a:rPr>
              <a:t>Sam</a:t>
            </a:r>
            <a:br>
              <a:rPr lang="en-US" sz="3200" b="1" i="1" u="none" strike="noStrike" cap="all" dirty="0">
                <a:solidFill>
                  <a:srgbClr val="1C2F31"/>
                </a:solidFill>
                <a:effectLst/>
                <a:latin typeface="Walbaum Display Light" panose="02070303090703020303" pitchFamily="18" charset="0"/>
              </a:rPr>
            </a:br>
            <a:r>
              <a:rPr lang="en-US" altLang="zh-CN" sz="1600" dirty="0">
                <a:solidFill>
                  <a:schemeClr val="tx1"/>
                </a:solidFill>
                <a:sym typeface="+mn-ea"/>
              </a:rPr>
              <a:t>•</a:t>
            </a:r>
            <a:r>
              <a:rPr lang="en-AU" sz="1600" dirty="0">
                <a:solidFill>
                  <a:schemeClr val="tx1"/>
                </a:solidFill>
                <a:latin typeface="+mn-lt"/>
                <a:ea typeface="+mn-ea"/>
                <a:cs typeface="+mn-cs"/>
                <a:sym typeface="+mn-ea"/>
              </a:rPr>
              <a:t> </a:t>
            </a:r>
            <a:r>
              <a:rPr lang="en-US" altLang="zh-CN" sz="1600" dirty="0">
                <a:solidFill>
                  <a:schemeClr val="tx1"/>
                </a:solidFill>
                <a:sym typeface="+mn-ea"/>
              </a:rPr>
              <a:t>He advertises online to seek diverse clients.</a:t>
            </a:r>
            <a:br>
              <a:rPr lang="en-US" altLang="zh-CN" sz="1600" dirty="0">
                <a:solidFill>
                  <a:schemeClr val="tx1"/>
                </a:solidFill>
              </a:rPr>
            </a:br>
            <a:r>
              <a:rPr lang="en-US" altLang="zh-CN" sz="1600" dirty="0">
                <a:solidFill>
                  <a:schemeClr val="tx1"/>
                </a:solidFill>
                <a:sym typeface="+mn-ea"/>
              </a:rPr>
              <a:t>• He purchased his own commercial-grade vacuum, cleaning tools, and a car for transport.</a:t>
            </a:r>
            <a:br>
              <a:rPr lang="en-US" altLang="zh-CN" sz="1600" dirty="0">
                <a:solidFill>
                  <a:schemeClr val="tx1"/>
                </a:solidFill>
                <a:sym typeface="+mn-ea"/>
              </a:rPr>
            </a:br>
            <a:r>
              <a:rPr lang="en-US" altLang="zh-CN" sz="1600" dirty="0">
                <a:solidFill>
                  <a:schemeClr val="tx1"/>
                </a:solidFill>
                <a:sym typeface="+mn-ea"/>
              </a:rPr>
              <a:t>• He is paid a fixed price to leave a premises in a clean state. If a client is unhappy, Sam must return and correct the work at his own expense.</a:t>
            </a:r>
            <a:endParaRPr lang="en-US" altLang="zh-CN" sz="1600" dirty="0">
              <a:solidFill>
                <a:schemeClr val="tx1"/>
              </a:solidFill>
              <a:latin typeface="+mn-lt"/>
              <a:ea typeface="+mn-ea"/>
              <a:cs typeface="+mn-cs"/>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pic>
        <p:nvPicPr>
          <p:cNvPr id="3" name="Picture 2"/>
          <p:cNvPicPr>
            <a:picLocks noChangeAspect="1"/>
          </p:cNvPicPr>
          <p:nvPr/>
        </p:nvPicPr>
        <p:blipFill>
          <a:blip r:embed="rId1"/>
          <a:stretch>
            <a:fillRect/>
          </a:stretch>
        </p:blipFill>
        <p:spPr>
          <a:xfrm>
            <a:off x="0" y="764704"/>
            <a:ext cx="3491880" cy="5832946"/>
          </a:xfrm>
          <a:prstGeom prst="rect">
            <a:avLst/>
          </a:prstGeom>
        </p:spPr>
      </p:pic>
      <p:pic>
        <p:nvPicPr>
          <p:cNvPr id="4" name="Picture 3"/>
          <p:cNvPicPr>
            <a:picLocks noChangeAspect="1"/>
          </p:cNvPicPr>
          <p:nvPr/>
        </p:nvPicPr>
        <p:blipFill>
          <a:blip r:embed="rId2"/>
          <a:stretch>
            <a:fillRect/>
          </a:stretch>
        </p:blipFill>
        <p:spPr>
          <a:xfrm>
            <a:off x="3779912" y="764704"/>
            <a:ext cx="3600400" cy="2088232"/>
          </a:xfrm>
          <a:prstGeom prst="rect">
            <a:avLst/>
          </a:prstGeom>
        </p:spPr>
      </p:pic>
      <p:sp>
        <p:nvSpPr>
          <p:cNvPr id="5" name="Rectangle 4"/>
          <p:cNvSpPr/>
          <p:nvPr/>
        </p:nvSpPr>
        <p:spPr>
          <a:xfrm>
            <a:off x="3879917" y="3212976"/>
            <a:ext cx="5264083" cy="3170099"/>
          </a:xfrm>
          <a:prstGeom prst="rect">
            <a:avLst/>
          </a:prstGeom>
        </p:spPr>
        <p:txBody>
          <a:bodyPr wrap="square">
            <a:spAutoFit/>
          </a:bodyPr>
          <a:lstStyle/>
          <a:p>
            <a:r>
              <a:rPr lang="en-US" sz="3200" dirty="0">
                <a:latin typeface="HelveticaNeueLTStd-Bd"/>
              </a:rPr>
              <a:t>Book a Free Consultation</a:t>
            </a:r>
            <a:endParaRPr lang="en-US" sz="3200" dirty="0">
              <a:latin typeface="HelveticaNeueLTStd-Bd"/>
            </a:endParaRPr>
          </a:p>
          <a:p>
            <a:r>
              <a:rPr lang="en-US" b="0" dirty="0">
                <a:solidFill>
                  <a:srgbClr val="000000"/>
                </a:solidFill>
                <a:latin typeface="HelveticaNeueLTStd-Bd"/>
              </a:rPr>
              <a:t>For eligibility criteria and bookings, visit</a:t>
            </a:r>
            <a:endParaRPr lang="en-US" b="0" dirty="0">
              <a:solidFill>
                <a:srgbClr val="000000"/>
              </a:solidFill>
              <a:latin typeface="HelveticaNeueLTStd-Bd"/>
            </a:endParaRPr>
          </a:p>
          <a:p>
            <a:r>
              <a:rPr lang="pt-BR" dirty="0">
                <a:solidFill>
                  <a:srgbClr val="3F2EA2"/>
                </a:solidFill>
                <a:latin typeface="MyriadPro-Regular"/>
              </a:rPr>
              <a:t>»</a:t>
            </a:r>
            <a:r>
              <a:rPr lang="pt-BR" dirty="0">
                <a:solidFill>
                  <a:srgbClr val="3F2EA2"/>
                </a:solidFill>
                <a:latin typeface="HelveticaNeueLTStd-Roman"/>
              </a:rPr>
              <a:t>» rsa.anu.edu.au/anu-tax-clinic</a:t>
            </a:r>
            <a:endParaRPr lang="pt-BR" dirty="0">
              <a:solidFill>
                <a:srgbClr val="3F2EA2"/>
              </a:solidFill>
              <a:latin typeface="HelveticaNeueLTStd-Roman"/>
            </a:endParaRPr>
          </a:p>
          <a:p>
            <a:r>
              <a:rPr lang="en-US" b="0" dirty="0">
                <a:solidFill>
                  <a:srgbClr val="000000"/>
                </a:solidFill>
                <a:latin typeface="HelveticaNeueLTStd-Bd"/>
              </a:rPr>
              <a:t>For any enquiries contact us at</a:t>
            </a:r>
            <a:endParaRPr lang="en-US" b="0" dirty="0">
              <a:solidFill>
                <a:srgbClr val="000000"/>
              </a:solidFill>
              <a:latin typeface="HelveticaNeueLTStd-Bd"/>
            </a:endParaRPr>
          </a:p>
          <a:p>
            <a:r>
              <a:rPr lang="en-US" dirty="0">
                <a:solidFill>
                  <a:srgbClr val="3F2EA2"/>
                </a:solidFill>
                <a:latin typeface="MyriadPro-Regular"/>
              </a:rPr>
              <a:t>»</a:t>
            </a:r>
            <a:r>
              <a:rPr lang="en-US" dirty="0">
                <a:solidFill>
                  <a:srgbClr val="3F2EA2"/>
                </a:solidFill>
                <a:latin typeface="HelveticaNeueLTStd-Roman"/>
              </a:rPr>
              <a:t>» taxclinic@anu.edu.au</a:t>
            </a:r>
            <a:endParaRPr lang="en-US" dirty="0">
              <a:solidFill>
                <a:srgbClr val="3F2EA2"/>
              </a:solidFill>
              <a:latin typeface="HelveticaNeueLTStd-Roman"/>
            </a:endParaRPr>
          </a:p>
          <a:p>
            <a:r>
              <a:rPr lang="en-US" b="0" dirty="0">
                <a:solidFill>
                  <a:srgbClr val="000000"/>
                </a:solidFill>
                <a:latin typeface="HelveticaNeueLTStd-Bd"/>
              </a:rPr>
              <a:t>Or call us on</a:t>
            </a:r>
            <a:endParaRPr lang="en-US" b="0" dirty="0">
              <a:solidFill>
                <a:srgbClr val="000000"/>
              </a:solidFill>
              <a:latin typeface="HelveticaNeueLTStd-Bd"/>
            </a:endParaRPr>
          </a:p>
          <a:p>
            <a:r>
              <a:rPr lang="en-US" dirty="0">
                <a:solidFill>
                  <a:srgbClr val="3F2EA2"/>
                </a:solidFill>
                <a:latin typeface="MyriadPro-Regular"/>
              </a:rPr>
              <a:t>»</a:t>
            </a:r>
            <a:r>
              <a:rPr lang="en-US" dirty="0">
                <a:solidFill>
                  <a:srgbClr val="3F2EA2"/>
                </a:solidFill>
                <a:latin typeface="HelveticaNeueLTStd-Roman"/>
              </a:rPr>
              <a:t>» 02 6125 4853</a:t>
            </a:r>
            <a:endParaRPr lang="en-US" dirty="0">
              <a:solidFill>
                <a:srgbClr val="3F2EA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US" sz="2800" i="1" cap="all" dirty="0">
                <a:solidFill>
                  <a:srgbClr val="1C2F31"/>
                </a:solidFill>
                <a:effectLst/>
                <a:latin typeface="Walbaum Display Light" panose="02070303090703020303" pitchFamily="18" charset="0"/>
              </a:rPr>
              <a:t>Personal Services Income</a:t>
            </a:r>
            <a:endParaRPr lang="en-US" sz="2800" dirty="0"/>
          </a:p>
        </p:txBody>
      </p:sp>
      <p:sp>
        <p:nvSpPr>
          <p:cNvPr id="6" name="TextBox 5"/>
          <p:cNvSpPr txBox="1"/>
          <p:nvPr/>
        </p:nvSpPr>
        <p:spPr>
          <a:xfrm>
            <a:off x="467544" y="1844824"/>
            <a:ext cx="8136904" cy="4524315"/>
          </a:xfrm>
          <a:prstGeom prst="rect">
            <a:avLst/>
          </a:prstGeom>
          <a:noFill/>
        </p:spPr>
        <p:txBody>
          <a:bodyPr wrap="square" rtlCol="0">
            <a:spAutoFit/>
          </a:bodyPr>
          <a:lstStyle/>
          <a:p>
            <a:pPr marL="342900" indent="-342900" algn="l" rtl="0" fontAlgn="base">
              <a:buFont typeface="Arial" panose="020B0604020202090204" pitchFamily="34" charset="0"/>
              <a:buChar char="•"/>
            </a:pPr>
            <a:r>
              <a:rPr lang="en-AU" sz="2200" b="0" i="0" u="none" strike="noStrike" dirty="0">
                <a:solidFill>
                  <a:srgbClr val="1C2F31"/>
                </a:solidFill>
                <a:effectLst/>
                <a:latin typeface="Univers Condensed Light" panose="020B0306020202040204" pitchFamily="34" charset="0"/>
              </a:rPr>
              <a:t> Personal services income (PSI) is income that is mainly a reward for an individual's personal efforts or skills.</a:t>
            </a:r>
            <a:r>
              <a:rPr lang="en-US" sz="2200" b="0" i="0" dirty="0">
                <a:solidFill>
                  <a:srgbClr val="1C2F31"/>
                </a:solidFill>
                <a:effectLst/>
                <a:latin typeface="Univers Condensed Light" panose="020B0306020202040204" pitchFamily="34" charset="0"/>
              </a:rPr>
              <a:t>​</a:t>
            </a:r>
            <a:endParaRPr lang="en-US" sz="2200" b="0" i="0" dirty="0">
              <a:solidFill>
                <a:srgbClr val="1C2F31"/>
              </a:solidFill>
              <a:effectLst/>
              <a:latin typeface="Univers Condensed Light" panose="020B0306020202040204" pitchFamily="34" charset="0"/>
            </a:endParaRPr>
          </a:p>
          <a:p>
            <a:pPr algn="l" rtl="0" fontAlgn="base"/>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AU" sz="2200" b="0" i="0" u="none" strike="noStrike" dirty="0">
                <a:solidFill>
                  <a:srgbClr val="1C2F31"/>
                </a:solidFill>
                <a:effectLst/>
                <a:latin typeface="Univers Condensed Light" panose="020B0306020202040204" pitchFamily="34" charset="0"/>
              </a:rPr>
              <a:t>There are special tax rules around PSI to improve the integrity and equity of the tax system. The rules prevent people from reducing or deferring their income tax by diverting income they've received from their personal services through companies, partnerships or trusts.</a:t>
            </a:r>
            <a:r>
              <a:rPr lang="en-US" sz="2200" b="0" i="0" dirty="0">
                <a:solidFill>
                  <a:srgbClr val="1C2F31"/>
                </a:solidFill>
                <a:effectLst/>
                <a:latin typeface="Univers Condensed Light" panose="020B0306020202040204" pitchFamily="34" charset="0"/>
              </a:rPr>
              <a:t>​</a:t>
            </a:r>
            <a:endParaRPr lang="en-US" sz="2200" b="0" i="0" dirty="0">
              <a:solidFill>
                <a:srgbClr val="1C2F31"/>
              </a:solidFill>
              <a:effectLst/>
              <a:latin typeface="Univers Condensed Light" panose="020B0306020202040204" pitchFamily="34" charset="0"/>
            </a:endParaRPr>
          </a:p>
          <a:p>
            <a:pPr algn="l" rtl="0" fontAlgn="base"/>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Income is classified as PSI when more than </a:t>
            </a:r>
            <a:r>
              <a:rPr lang="en-US" sz="2200" b="1" i="0" u="none" strike="noStrike" dirty="0">
                <a:solidFill>
                  <a:srgbClr val="000000"/>
                </a:solidFill>
                <a:effectLst/>
                <a:latin typeface="Univers Condensed Light" panose="020B0306020202040204" pitchFamily="34" charset="0"/>
              </a:rPr>
              <a:t>50%</a:t>
            </a:r>
            <a:r>
              <a:rPr lang="en-US" sz="2200" b="0" i="0" u="none" strike="noStrike" dirty="0">
                <a:solidFill>
                  <a:srgbClr val="000000"/>
                </a:solidFill>
                <a:effectLst/>
                <a:latin typeface="Univers Condensed Light" panose="020B0306020202040204" pitchFamily="34" charset="0"/>
              </a:rPr>
              <a:t> of the income you've received is a reward for your personal efforts and skills, rather than being generated by the use of assets, the sale of goods or by a business structure.</a:t>
            </a:r>
            <a:endParaRPr lang="en-AU" sz="2200" b="0" i="0" dirty="0">
              <a:solidFill>
                <a:srgbClr val="000000"/>
              </a:solidFill>
              <a:effectLst/>
              <a:latin typeface="Arial" panose="020B0604020202090204"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US" sz="2800" i="1" u="none" strike="noStrike" cap="all" dirty="0">
                <a:solidFill>
                  <a:srgbClr val="1C2F31"/>
                </a:solidFill>
                <a:effectLst/>
                <a:latin typeface="Walbaum Display Light" panose="02070303090703020303" pitchFamily="18" charset="0"/>
              </a:rPr>
              <a:t>EXAMPLES</a:t>
            </a:r>
            <a:r>
              <a:rPr lang="zh-CN" sz="2800" i="1" u="none" strike="noStrike" cap="all" dirty="0">
                <a:solidFill>
                  <a:srgbClr val="1C2F31"/>
                </a:solidFill>
                <a:effectLst/>
                <a:ea typeface="Walbaum Display Light" panose="02070303090703020303" pitchFamily="18" charset="0"/>
              </a:rPr>
              <a:t> </a:t>
            </a:r>
            <a:r>
              <a:rPr lang="en-US" sz="2800" i="1" u="none" strike="noStrike" cap="all" dirty="0">
                <a:solidFill>
                  <a:srgbClr val="1C2F31"/>
                </a:solidFill>
                <a:effectLst/>
                <a:latin typeface="Walbaum Display Light" panose="02070303090703020303" pitchFamily="18" charset="0"/>
              </a:rPr>
              <a:t>OF</a:t>
            </a:r>
            <a:r>
              <a:rPr lang="zh-CN" sz="2800" i="1" u="none" strike="noStrike" cap="all" dirty="0">
                <a:solidFill>
                  <a:srgbClr val="1C2F31"/>
                </a:solidFill>
                <a:effectLst/>
                <a:ea typeface="Walbaum Display Light" panose="02070303090703020303" pitchFamily="18" charset="0"/>
              </a:rPr>
              <a:t> </a:t>
            </a:r>
            <a:r>
              <a:rPr lang="en-US" sz="2800" i="1" u="none" strike="noStrike" cap="all" dirty="0">
                <a:solidFill>
                  <a:srgbClr val="1C2F31"/>
                </a:solidFill>
                <a:effectLst/>
                <a:latin typeface="Walbaum Display Light" panose="02070303090703020303" pitchFamily="18" charset="0"/>
              </a:rPr>
              <a:t>PSI</a:t>
            </a:r>
            <a:endParaRPr lang="en-US" sz="2800" dirty="0"/>
          </a:p>
        </p:txBody>
      </p:sp>
      <p:sp>
        <p:nvSpPr>
          <p:cNvPr id="6" name="TextBox 5"/>
          <p:cNvSpPr txBox="1"/>
          <p:nvPr/>
        </p:nvSpPr>
        <p:spPr>
          <a:xfrm>
            <a:off x="467544" y="1811953"/>
            <a:ext cx="8219256" cy="4555093"/>
          </a:xfrm>
          <a:prstGeom prst="rect">
            <a:avLst/>
          </a:prstGeom>
          <a:noFill/>
        </p:spPr>
        <p:txBody>
          <a:bodyPr wrap="square" rtlCol="0">
            <a:spAutoFit/>
          </a:bodyPr>
          <a:lstStyle/>
          <a:p>
            <a:pPr marL="342900" indent="-342900" algn="l" rtl="0" fontAlgn="base">
              <a:buFont typeface="Arial" panose="020B0604020202090204" pitchFamily="34" charset="0"/>
              <a:buChar char="•"/>
            </a:pPr>
            <a:r>
              <a:rPr lang="en-AU" sz="2200" b="0" i="0" u="none" strike="noStrike" dirty="0">
                <a:solidFill>
                  <a:srgbClr val="1C2F31"/>
                </a:solidFill>
                <a:effectLst/>
                <a:latin typeface="Univers Condensed Light" panose="020B0306020202040204" pitchFamily="34" charset="0"/>
              </a:rPr>
              <a:t>If you’re operating as a sole trader and you are hired on a contract basis to provide a training course to a group of people, it’s possible you’re earning PSI. If you charge $200 for the training course, and $50 of that is to cover the textbook, then you’ve earned 75% of your income for your skills and expertise. Thus, the full $200 for the course is considered to be PSI income.</a:t>
            </a:r>
            <a:endParaRPr lang="en-AU" sz="2200" b="0" i="0" u="none" strike="noStrike" dirty="0">
              <a:solidFill>
                <a:srgbClr val="1C2F31"/>
              </a:solidFill>
              <a:effectLst/>
              <a:latin typeface="Univers Condensed Light" panose="020B0306020202040204" pitchFamily="34" charset="0"/>
            </a:endParaRPr>
          </a:p>
          <a:p>
            <a:pPr algn="l" rtl="0" fontAlgn="base"/>
            <a:r>
              <a:rPr lang="en-US" sz="2200" b="0" i="0" dirty="0">
                <a:solidFill>
                  <a:srgbClr val="1C2F31"/>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sz="2200" b="0" i="0" u="none" strike="noStrike" dirty="0">
                <a:solidFill>
                  <a:srgbClr val="000000"/>
                </a:solidFill>
                <a:effectLst/>
                <a:latin typeface="Univers Condensed Light" panose="020B0306020202040204" pitchFamily="34" charset="0"/>
              </a:rPr>
              <a:t>Common examples of when income is not PSI is where 50% or more is generated from: </a:t>
            </a:r>
            <a:r>
              <a:rPr lang="en-US" sz="2200" b="0" i="0" dirty="0">
                <a:solidFill>
                  <a:srgbClr val="000000"/>
                </a:solidFill>
                <a:effectLst/>
                <a:latin typeface="Univers Condensed Light" panose="020B0306020202040204" pitchFamily="34" charset="0"/>
              </a:rPr>
              <a:t>​</a:t>
            </a:r>
            <a:endParaRPr lang="en-US" sz="2200" b="0" i="0" dirty="0">
              <a:solidFill>
                <a:srgbClr val="000000"/>
              </a:solidFill>
              <a:effectLst/>
              <a:latin typeface="Arial" panose="020B0604020202090204" pitchFamily="34" charset="0"/>
            </a:endParaRPr>
          </a:p>
          <a:p>
            <a:pPr marL="742950" lvl="1" indent="-285750">
              <a:buFont typeface="Wingdings" panose="05000000000000000000" pitchFamily="2" charset="2"/>
              <a:buChar char="Ø"/>
            </a:pPr>
            <a:r>
              <a:rPr lang="en-US" sz="1800" b="0" i="0" u="none" strike="noStrike" dirty="0">
                <a:solidFill>
                  <a:srgbClr val="000000"/>
                </a:solidFill>
                <a:effectLst/>
                <a:latin typeface="Univers Condensed Light" panose="020B0306020202040204" pitchFamily="34" charset="0"/>
              </a:rPr>
              <a:t>Your salary or wages – </a:t>
            </a:r>
            <a:r>
              <a:rPr lang="en-US" sz="1800" b="1" i="0" u="none" strike="noStrike" dirty="0">
                <a:solidFill>
                  <a:srgbClr val="000000"/>
                </a:solidFill>
                <a:effectLst/>
                <a:latin typeface="Univers Condensed Light" panose="020B0306020202040204" pitchFamily="34" charset="0"/>
              </a:rPr>
              <a:t>however</a:t>
            </a:r>
            <a:r>
              <a:rPr lang="en-US" sz="1800" b="0" i="0" u="none" strike="noStrike" dirty="0">
                <a:solidFill>
                  <a:srgbClr val="000000"/>
                </a:solidFill>
                <a:effectLst/>
                <a:latin typeface="Univers Condensed Light" panose="020B0306020202040204" pitchFamily="34" charset="0"/>
              </a:rPr>
              <a:t>, if you earn PSI indirectly through another entity this can still be classified as PSI</a:t>
            </a:r>
            <a:r>
              <a:rPr lang="en-US" sz="1800" b="0" i="0" dirty="0">
                <a:solidFill>
                  <a:srgbClr val="000000"/>
                </a:solidFill>
                <a:effectLst/>
                <a:latin typeface="Univers Condensed Light" panose="020B0306020202040204" pitchFamily="34" charset="0"/>
              </a:rPr>
              <a:t>​</a:t>
            </a:r>
            <a:endParaRPr lang="en-US" sz="1800" b="0" i="0" dirty="0">
              <a:solidFill>
                <a:srgbClr val="000000"/>
              </a:solidFill>
              <a:effectLst/>
              <a:latin typeface="Arial" panose="020B0604020202090204" pitchFamily="34" charset="0"/>
            </a:endParaRPr>
          </a:p>
          <a:p>
            <a:pPr marL="742950" lvl="1" indent="-285750">
              <a:buFont typeface="Wingdings" panose="05000000000000000000" pitchFamily="2" charset="2"/>
              <a:buChar char="Ø"/>
            </a:pPr>
            <a:r>
              <a:rPr lang="en-US" sz="1800" b="0" i="0" u="none" strike="noStrike" dirty="0">
                <a:solidFill>
                  <a:srgbClr val="000000"/>
                </a:solidFill>
                <a:effectLst/>
                <a:latin typeface="Univers Condensed Light" panose="020B0306020202040204" pitchFamily="34" charset="0"/>
              </a:rPr>
              <a:t>Supplying or selling goods</a:t>
            </a:r>
            <a:r>
              <a:rPr lang="en-US" sz="1800" b="0" i="0" dirty="0">
                <a:solidFill>
                  <a:srgbClr val="000000"/>
                </a:solidFill>
                <a:effectLst/>
                <a:latin typeface="Univers Condensed Light" panose="020B0306020202040204" pitchFamily="34" charset="0"/>
              </a:rPr>
              <a:t>​</a:t>
            </a:r>
            <a:endParaRPr lang="en-US" sz="1800" b="0" i="0" dirty="0">
              <a:solidFill>
                <a:srgbClr val="000000"/>
              </a:solidFill>
              <a:effectLst/>
              <a:latin typeface="Arial" panose="020B0604020202090204" pitchFamily="34" charset="0"/>
            </a:endParaRPr>
          </a:p>
          <a:p>
            <a:pPr marL="742950" lvl="1" indent="-285750">
              <a:buFont typeface="Wingdings" panose="05000000000000000000" pitchFamily="2" charset="2"/>
              <a:buChar char="Ø"/>
            </a:pPr>
            <a:r>
              <a:rPr lang="en-US" sz="1800" b="0" i="0" u="none" strike="noStrike" dirty="0">
                <a:solidFill>
                  <a:srgbClr val="000000"/>
                </a:solidFill>
                <a:effectLst/>
                <a:latin typeface="Univers Condensed Light" panose="020B0306020202040204" pitchFamily="34" charset="0"/>
              </a:rPr>
              <a:t>Supplying or using an income-producing asset</a:t>
            </a:r>
            <a:r>
              <a:rPr lang="en-US" sz="1800" b="0" i="0" dirty="0">
                <a:solidFill>
                  <a:srgbClr val="000000"/>
                </a:solidFill>
                <a:effectLst/>
                <a:latin typeface="Univers Condensed Light" panose="020B0306020202040204" pitchFamily="34" charset="0"/>
              </a:rPr>
              <a:t>​</a:t>
            </a:r>
            <a:endParaRPr lang="en-US" sz="1800" b="0" i="0" dirty="0">
              <a:solidFill>
                <a:srgbClr val="000000"/>
              </a:solidFill>
              <a:effectLst/>
              <a:latin typeface="Arial" panose="020B0604020202090204" pitchFamily="34" charset="0"/>
            </a:endParaRPr>
          </a:p>
          <a:p>
            <a:pPr marL="742950" lvl="1" indent="-285750">
              <a:buFont typeface="Wingdings" panose="05000000000000000000" pitchFamily="2" charset="2"/>
              <a:buChar char="Ø"/>
            </a:pPr>
            <a:r>
              <a:rPr lang="en-US" sz="1800" b="0" i="0" u="none" strike="noStrike" dirty="0">
                <a:solidFill>
                  <a:srgbClr val="000000"/>
                </a:solidFill>
                <a:effectLst/>
                <a:latin typeface="Univers Condensed Light" panose="020B0306020202040204" pitchFamily="34" charset="0"/>
              </a:rPr>
              <a:t>Income from a business structure</a:t>
            </a:r>
            <a:endParaRPr lang="en-US" sz="1800" b="0" i="0" dirty="0">
              <a:solidFill>
                <a:srgbClr val="000000"/>
              </a:solidFill>
              <a:effectLst/>
              <a:latin typeface="Arial" panose="020B0604020202090204" pitchFamily="34"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US" sz="2800" i="1" cap="all" dirty="0">
                <a:solidFill>
                  <a:srgbClr val="1C2F31"/>
                </a:solidFill>
                <a:effectLst/>
                <a:latin typeface="Walbaum Display Light" panose="02070303090703020303" pitchFamily="18" charset="0"/>
              </a:rPr>
              <a:t>EXAMPLES OF PSI</a:t>
            </a:r>
            <a:endParaRPr lang="en-US" sz="2800" dirty="0"/>
          </a:p>
        </p:txBody>
      </p:sp>
      <p:sp>
        <p:nvSpPr>
          <p:cNvPr id="6" name="TextBox 5"/>
          <p:cNvSpPr txBox="1"/>
          <p:nvPr/>
        </p:nvSpPr>
        <p:spPr>
          <a:xfrm>
            <a:off x="467544" y="2060848"/>
            <a:ext cx="8424936" cy="3416320"/>
          </a:xfrm>
          <a:prstGeom prst="rect">
            <a:avLst/>
          </a:prstGeom>
          <a:noFill/>
        </p:spPr>
        <p:txBody>
          <a:bodyPr wrap="square" rtlCol="0">
            <a:spAutoFit/>
          </a:bodyPr>
          <a:lstStyle/>
          <a:p>
            <a:pPr algn="l" rtl="0" fontAlgn="base"/>
            <a:r>
              <a:rPr lang="en-US" b="0" i="0" u="none" strike="noStrike" dirty="0">
                <a:solidFill>
                  <a:srgbClr val="000000"/>
                </a:solidFill>
                <a:effectLst/>
                <a:latin typeface="Univers Condensed Light" panose="020B0306020202040204" pitchFamily="34" charset="0"/>
              </a:rPr>
              <a:t>You can receive PSI in almost any industry, trade or</a:t>
            </a:r>
            <a:r>
              <a:rPr lang="en-US" b="0" dirty="0">
                <a:solidFill>
                  <a:srgbClr val="000000"/>
                </a:solidFill>
                <a:latin typeface="Univers Condensed Light" panose="020B0306020202040204" pitchFamily="34" charset="0"/>
              </a:rPr>
              <a:t> </a:t>
            </a:r>
            <a:r>
              <a:rPr lang="en-US" b="0" i="0" u="none" strike="noStrike" dirty="0">
                <a:solidFill>
                  <a:srgbClr val="000000"/>
                </a:solidFill>
                <a:effectLst/>
                <a:latin typeface="Univers Condensed Light" panose="020B0306020202040204" pitchFamily="34" charset="0"/>
              </a:rPr>
              <a:t>profession. However, some common examples include:</a:t>
            </a:r>
            <a:endParaRPr lang="en-US" b="0" i="0" u="none" strike="noStrike" dirty="0">
              <a:solidFill>
                <a:srgbClr val="000000"/>
              </a:solidFill>
              <a:effectLst/>
              <a:latin typeface="Univers Condensed Light" panose="020B0306020202040204" pitchFamily="34" charset="0"/>
            </a:endParaRPr>
          </a:p>
          <a:p>
            <a:pPr algn="l" rtl="0" fontAlgn="base"/>
            <a:r>
              <a:rPr lang="en-US" b="0" i="0" dirty="0">
                <a:solidFill>
                  <a:srgbClr val="000000"/>
                </a:solidFill>
                <a:effectLst/>
                <a:latin typeface="Univers Condensed Light" panose="020B0306020202040204" pitchFamily="34" charset="0"/>
              </a:rPr>
              <a:t>​</a:t>
            </a:r>
            <a:endParaRPr lang="en-US" b="0" i="0" dirty="0">
              <a:solidFill>
                <a:srgbClr val="000000"/>
              </a:solidFill>
              <a:effectLst/>
              <a:latin typeface="Segoe UI" panose="020B0502040204020203" pitchFamily="34" charset="0"/>
            </a:endParaRPr>
          </a:p>
          <a:p>
            <a:pPr marL="342900" indent="-342900" algn="l" rtl="0" fontAlgn="base">
              <a:buFont typeface="Arial" panose="020B0604020202090204" pitchFamily="34" charset="0"/>
              <a:buChar char="•"/>
            </a:pPr>
            <a:r>
              <a:rPr lang="en-US" b="0" i="0" u="none" strike="noStrike" dirty="0">
                <a:solidFill>
                  <a:srgbClr val="000000"/>
                </a:solidFill>
                <a:effectLst/>
                <a:latin typeface="Univers Condensed Light" panose="020B0306020202040204" pitchFamily="34" charset="0"/>
              </a:rPr>
              <a:t>Financial professionals</a:t>
            </a:r>
            <a:r>
              <a:rPr lang="en-US" b="0" i="0" dirty="0">
                <a:solidFill>
                  <a:srgbClr val="000000"/>
                </a:solidFill>
                <a:effectLst/>
                <a:latin typeface="Univers Condensed Light" panose="020B0306020202040204" pitchFamily="34" charset="0"/>
              </a:rPr>
              <a:t>​</a:t>
            </a:r>
            <a:endParaRPr lang="en-US"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b="0" i="0" u="none" strike="noStrike" dirty="0">
                <a:solidFill>
                  <a:srgbClr val="000000"/>
                </a:solidFill>
                <a:effectLst/>
                <a:latin typeface="Univers Condensed Light" panose="020B0306020202040204" pitchFamily="34" charset="0"/>
              </a:rPr>
              <a:t>Information technology consultants</a:t>
            </a:r>
            <a:r>
              <a:rPr lang="en-US" b="0" i="0" dirty="0">
                <a:solidFill>
                  <a:srgbClr val="000000"/>
                </a:solidFill>
                <a:effectLst/>
                <a:latin typeface="Univers Condensed Light" panose="020B0306020202040204" pitchFamily="34" charset="0"/>
              </a:rPr>
              <a:t>​</a:t>
            </a:r>
            <a:endParaRPr lang="en-US"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b="0" i="0" u="none" strike="noStrike" dirty="0">
                <a:solidFill>
                  <a:srgbClr val="000000"/>
                </a:solidFill>
                <a:effectLst/>
                <a:latin typeface="Univers Condensed Light" panose="020B0306020202040204" pitchFamily="34" charset="0"/>
              </a:rPr>
              <a:t>Engineers</a:t>
            </a:r>
            <a:r>
              <a:rPr lang="en-US" b="0" i="0" dirty="0">
                <a:solidFill>
                  <a:srgbClr val="000000"/>
                </a:solidFill>
                <a:effectLst/>
                <a:latin typeface="Univers Condensed Light" panose="020B0306020202040204" pitchFamily="34" charset="0"/>
              </a:rPr>
              <a:t>​</a:t>
            </a:r>
            <a:endParaRPr lang="en-US"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b="0" i="0" u="none" strike="noStrike" dirty="0">
                <a:solidFill>
                  <a:srgbClr val="000000"/>
                </a:solidFill>
                <a:effectLst/>
                <a:latin typeface="Univers Condensed Light" panose="020B0306020202040204" pitchFamily="34" charset="0"/>
              </a:rPr>
              <a:t>Construction workers</a:t>
            </a:r>
            <a:r>
              <a:rPr lang="en-US" b="0" i="0" dirty="0">
                <a:solidFill>
                  <a:srgbClr val="000000"/>
                </a:solidFill>
                <a:effectLst/>
                <a:latin typeface="Univers Condensed Light" panose="020B0306020202040204" pitchFamily="34" charset="0"/>
              </a:rPr>
              <a:t>​</a:t>
            </a:r>
            <a:endParaRPr lang="en-US" b="0" i="0" dirty="0">
              <a:solidFill>
                <a:srgbClr val="000000"/>
              </a:solidFill>
              <a:effectLst/>
              <a:latin typeface="Arial" panose="020B0604020202090204" pitchFamily="34" charset="0"/>
            </a:endParaRPr>
          </a:p>
          <a:p>
            <a:pPr marL="342900" indent="-342900" algn="l" rtl="0" fontAlgn="base">
              <a:buFont typeface="Arial" panose="020B0604020202090204" pitchFamily="34" charset="0"/>
              <a:buChar char="•"/>
            </a:pPr>
            <a:r>
              <a:rPr lang="en-US" b="0" i="0" u="none" strike="noStrike" dirty="0">
                <a:solidFill>
                  <a:srgbClr val="000000"/>
                </a:solidFill>
                <a:effectLst/>
                <a:latin typeface="Univers Condensed Light" panose="020B0306020202040204" pitchFamily="34" charset="0"/>
              </a:rPr>
              <a:t>Medical practitioners</a:t>
            </a:r>
            <a:endParaRPr lang="en-US" b="0" i="0" dirty="0">
              <a:solidFill>
                <a:srgbClr val="000000"/>
              </a:solidFill>
              <a:effectLst/>
              <a:latin typeface="Arial" panose="020B0604020202090204" pitchFamily="34" charset="0"/>
            </a:endParaRPr>
          </a:p>
          <a:p>
            <a:pPr algn="l" rtl="0" fontAlgn="base"/>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4" name="TextBox 3"/>
          <p:cNvSpPr txBox="1"/>
          <p:nvPr/>
        </p:nvSpPr>
        <p:spPr>
          <a:xfrm>
            <a:off x="467360" y="2491740"/>
            <a:ext cx="4752712" cy="1200329"/>
          </a:xfrm>
          <a:prstGeom prst="rect">
            <a:avLst/>
          </a:prstGeom>
          <a:noFill/>
        </p:spPr>
        <p:txBody>
          <a:bodyPr wrap="square" rtlCol="0">
            <a:spAutoFit/>
          </a:bodyPr>
          <a:lstStyle/>
          <a:p>
            <a:r>
              <a:rPr lang="en-US" sz="3600" i="1" u="none" strike="noStrike" cap="all" dirty="0">
                <a:solidFill>
                  <a:srgbClr val="1C2F31"/>
                </a:solidFill>
                <a:effectLst/>
                <a:latin typeface="Walbaum Display Light" panose="02070303090703020303" pitchFamily="18" charset="0"/>
              </a:rPr>
              <a:t>PSI or Business income?</a:t>
            </a:r>
            <a:endParaRPr lang="en-US" sz="3600" dirty="0"/>
          </a:p>
        </p:txBody>
      </p:sp>
      <p:sp>
        <p:nvSpPr>
          <p:cNvPr id="5" name="TextBox 4"/>
          <p:cNvSpPr txBox="1"/>
          <p:nvPr/>
        </p:nvSpPr>
        <p:spPr>
          <a:xfrm>
            <a:off x="5796280" y="1364615"/>
            <a:ext cx="753745" cy="4269105"/>
          </a:xfrm>
          <a:prstGeom prst="rect">
            <a:avLst/>
          </a:prstGeom>
          <a:noFill/>
        </p:spPr>
        <p:txBody>
          <a:bodyPr wrap="square" rtlCol="0">
            <a:noAutofit/>
          </a:bodyPr>
          <a:lstStyle/>
          <a:p>
            <a:r>
              <a:rPr lang="en-US" sz="30000" dirty="0">
                <a:solidFill>
                  <a:srgbClr val="FFC000"/>
                </a:solidFill>
              </a:rPr>
              <a:t>$</a:t>
            </a:r>
            <a:endParaRPr lang="en-US" sz="30000" dirty="0">
              <a:solidFill>
                <a:srgbClr val="FFC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837977"/>
            <a:ext cx="7201421" cy="523220"/>
          </a:xfrm>
          <a:prstGeom prst="rect">
            <a:avLst/>
          </a:prstGeom>
          <a:noFill/>
        </p:spPr>
        <p:txBody>
          <a:bodyPr wrap="square" rtlCol="0">
            <a:spAutoFit/>
          </a:bodyPr>
          <a:lstStyle/>
          <a:p>
            <a:r>
              <a:rPr lang="en-US" altLang="en-AU" sz="2800" i="1" u="none" strike="noStrike" cap="all" dirty="0">
                <a:solidFill>
                  <a:srgbClr val="1C2F31"/>
                </a:solidFill>
                <a:effectLst/>
                <a:latin typeface="Walbaum Display Light" panose="02070303090703020303" pitchFamily="18" charset="0"/>
              </a:rPr>
              <a:t>PSI or business income?</a:t>
            </a:r>
            <a:endParaRPr lang="en-US" altLang="en-AU" sz="2800" i="1" u="none" strike="noStrike" cap="all" dirty="0">
              <a:solidFill>
                <a:srgbClr val="1C2F31"/>
              </a:solidFill>
              <a:effectLst/>
              <a:latin typeface="Walbaum Display Light" panose="02070303090703020303" pitchFamily="18" charset="0"/>
            </a:endParaRPr>
          </a:p>
        </p:txBody>
      </p:sp>
      <p:sp>
        <p:nvSpPr>
          <p:cNvPr id="6" name="TextBox 5"/>
          <p:cNvSpPr txBox="1"/>
          <p:nvPr/>
        </p:nvSpPr>
        <p:spPr>
          <a:xfrm>
            <a:off x="434008" y="1773322"/>
            <a:ext cx="8568952" cy="2308324"/>
          </a:xfrm>
          <a:prstGeom prst="rect">
            <a:avLst/>
          </a:prstGeom>
          <a:noFill/>
        </p:spPr>
        <p:txBody>
          <a:bodyPr wrap="square" rtlCol="0">
            <a:spAutoFit/>
          </a:bodyPr>
          <a:lstStyle/>
          <a:p>
            <a:pPr algn="l" rtl="0" fontAlgn="base"/>
            <a:r>
              <a:rPr lang="en-US" altLang="zh-CN" sz="2000" b="0" i="0" u="none" strike="noStrike" dirty="0">
                <a:solidFill>
                  <a:srgbClr val="000000"/>
                </a:solidFill>
                <a:effectLst/>
                <a:latin typeface="Univers Condensed Light" panose="020B0306020202040204" pitchFamily="34" charset="0"/>
              </a:rPr>
              <a:t>If you have earned PSI and the PSI rules apply to you, you must declare this income as </a:t>
            </a:r>
            <a:r>
              <a:rPr lang="en-US" altLang="zh-CN" sz="2000" i="0" u="none" strike="noStrike" dirty="0">
                <a:solidFill>
                  <a:srgbClr val="000000"/>
                </a:solidFill>
                <a:effectLst/>
                <a:latin typeface="Univers Condensed Light" panose="020B0306020202040204" pitchFamily="34" charset="0"/>
              </a:rPr>
              <a:t>Personal services income</a:t>
            </a:r>
            <a:r>
              <a:rPr lang="en-US" altLang="zh-CN" sz="2000" b="0" i="0" u="none" strike="noStrike" dirty="0">
                <a:solidFill>
                  <a:srgbClr val="000000"/>
                </a:solidFill>
                <a:effectLst/>
                <a:latin typeface="Univers Condensed Light" panose="020B0306020202040204" pitchFamily="34" charset="0"/>
              </a:rPr>
              <a:t> in your tax return.</a:t>
            </a:r>
            <a:endParaRPr lang="en-US" altLang="zh-CN" sz="2000" b="0" i="0" u="none" strike="noStrike" dirty="0">
              <a:solidFill>
                <a:srgbClr val="000000"/>
              </a:solidFill>
              <a:effectLst/>
              <a:latin typeface="Univers Condensed Light" panose="020B0306020202040204" pitchFamily="34" charset="0"/>
            </a:endParaRPr>
          </a:p>
          <a:p>
            <a:pPr algn="l" rtl="0" fontAlgn="base"/>
            <a:endParaRPr lang="en-US" altLang="zh-CN" sz="2000" b="0" i="0" u="none" strike="noStrike" dirty="0">
              <a:solidFill>
                <a:srgbClr val="000000"/>
              </a:solidFill>
              <a:effectLst/>
              <a:latin typeface="Univers Condensed Light" panose="020B0306020202040204" pitchFamily="34" charset="0"/>
            </a:endParaRPr>
          </a:p>
          <a:p>
            <a:pPr algn="l" rtl="0" fontAlgn="base"/>
            <a:r>
              <a:rPr lang="en-US" sz="2000" b="0" dirty="0">
                <a:solidFill>
                  <a:srgbClr val="000000"/>
                </a:solidFill>
                <a:latin typeface="Univers Condensed Light" panose="020B0306020202040204" pitchFamily="34" charset="0"/>
                <a:sym typeface="+mn-ea"/>
              </a:rPr>
              <a:t>If you have earned PSI and the PSI rules do not apply to you (</a:t>
            </a:r>
            <a:r>
              <a:rPr lang="en-US" altLang="zh-CN" sz="2000" b="0" dirty="0">
                <a:solidFill>
                  <a:srgbClr val="000000"/>
                </a:solidFill>
                <a:latin typeface="Univers Condensed Light" panose="020B0306020202040204" pitchFamily="34" charset="0"/>
                <a:sym typeface="+mn-ea"/>
              </a:rPr>
              <a:t>your business is a Personal Services Business</a:t>
            </a:r>
            <a:r>
              <a:rPr lang="en-US" sz="2000" b="0" dirty="0">
                <a:solidFill>
                  <a:srgbClr val="000000"/>
                </a:solidFill>
                <a:latin typeface="Univers Condensed Light" panose="020B0306020202040204" pitchFamily="34" charset="0"/>
                <a:sym typeface="+mn-ea"/>
              </a:rPr>
              <a:t>), declare this income as Business income or loss in your tax return.</a:t>
            </a:r>
            <a:endParaRPr lang="en-US" sz="2000" b="0" dirty="0">
              <a:solidFill>
                <a:srgbClr val="000000"/>
              </a:solidFill>
              <a:latin typeface="Univers Condensed Light" panose="020B0306020202040204" pitchFamily="34" charset="0"/>
            </a:endParaRPr>
          </a:p>
          <a:p>
            <a:pPr algn="l" rtl="0" fontAlgn="base"/>
            <a:endParaRPr lang="en-US" sz="2200" b="0" i="0" dirty="0">
              <a:solidFill>
                <a:srgbClr val="000000"/>
              </a:solidFill>
              <a:effectLst/>
              <a:latin typeface="Segoe UI" panose="020B0502040204020203" pitchFamily="34" charset="0"/>
            </a:endParaRPr>
          </a:p>
          <a:p>
            <a:pPr algn="l" rtl="0" fontAlgn="base"/>
            <a:r>
              <a:rPr lang="en-US" sz="2200" b="0" i="0" dirty="0">
                <a:solidFill>
                  <a:srgbClr val="000000"/>
                </a:solidFill>
                <a:effectLst/>
                <a:latin typeface="Univers Condensed Light" panose="020B0306020202040204" pitchFamily="34" charset="0"/>
              </a:rPr>
              <a:t>​</a:t>
            </a:r>
            <a:endParaRPr lang="en-US" dirty="0"/>
          </a:p>
        </p:txBody>
      </p:sp>
      <p:pic>
        <p:nvPicPr>
          <p:cNvPr id="3" name="图片 2" descr="截屏2025-10-22 13.59.42"/>
          <p:cNvPicPr>
            <a:picLocks noChangeAspect="1"/>
          </p:cNvPicPr>
          <p:nvPr/>
        </p:nvPicPr>
        <p:blipFill>
          <a:blip r:embed="rId1"/>
          <a:stretch>
            <a:fillRect/>
          </a:stretch>
        </p:blipFill>
        <p:spPr>
          <a:xfrm>
            <a:off x="539750" y="4076700"/>
            <a:ext cx="6546850" cy="23145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981487"/>
            <a:ext cx="7201421" cy="953135"/>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P</a:t>
            </a:r>
            <a:r>
              <a:rPr lang="en-US" altLang="en-AU" sz="2800" i="1" u="none" strike="noStrike" cap="all" dirty="0">
                <a:solidFill>
                  <a:srgbClr val="1C2F31"/>
                </a:solidFill>
                <a:effectLst/>
                <a:latin typeface="Walbaum Display Light" panose="02070303090703020303" pitchFamily="18" charset="0"/>
              </a:rPr>
              <a:t>ersonal services entity (psb) determination flow chart</a:t>
            </a:r>
            <a:endParaRPr lang="en-US" altLang="en-AU" sz="2800" i="1" u="none" strike="noStrike" cap="all" dirty="0">
              <a:solidFill>
                <a:srgbClr val="1C2F31"/>
              </a:solidFill>
              <a:effectLst/>
              <a:latin typeface="Walbaum Display Light" panose="02070303090703020303" pitchFamily="18" charset="0"/>
            </a:endParaRPr>
          </a:p>
        </p:txBody>
      </p:sp>
      <p:pic>
        <p:nvPicPr>
          <p:cNvPr id="4" name="图片 15" descr="1559216446(1)"/>
          <p:cNvPicPr/>
          <p:nvPr/>
        </p:nvPicPr>
        <p:blipFill>
          <a:blip r:embed="rId1"/>
          <a:stretch>
            <a:fillRect/>
          </a:stretch>
        </p:blipFill>
        <p:spPr>
          <a:xfrm>
            <a:off x="612014" y="1988821"/>
            <a:ext cx="4169663" cy="434339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053242"/>
            <a:ext cx="7201421" cy="523220"/>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SELF-ASSESSING AS A P</a:t>
            </a:r>
            <a:r>
              <a:rPr lang="en-US" altLang="en-AU" sz="2800" i="1" u="none" strike="noStrike" cap="all" dirty="0">
                <a:solidFill>
                  <a:srgbClr val="1C2F31"/>
                </a:solidFill>
                <a:effectLst/>
                <a:latin typeface="Walbaum Display Light" panose="02070303090703020303" pitchFamily="18" charset="0"/>
              </a:rPr>
              <a:t>SB</a:t>
            </a:r>
            <a:endParaRPr lang="en-US" altLang="en-AU" sz="2800" i="1" u="none" strike="noStrike" cap="all" dirty="0">
              <a:solidFill>
                <a:srgbClr val="1C2F31"/>
              </a:solidFill>
              <a:effectLst/>
              <a:latin typeface="Walbaum Display Light" panose="02070303090703020303" pitchFamily="18" charset="0"/>
            </a:endParaRPr>
          </a:p>
        </p:txBody>
      </p:sp>
      <p:sp>
        <p:nvSpPr>
          <p:cNvPr id="6" name="TextBox 5"/>
          <p:cNvSpPr txBox="1"/>
          <p:nvPr/>
        </p:nvSpPr>
        <p:spPr>
          <a:xfrm>
            <a:off x="434008" y="2132097"/>
            <a:ext cx="8568952" cy="4092575"/>
          </a:xfrm>
          <a:prstGeom prst="rect">
            <a:avLst/>
          </a:prstGeom>
          <a:noFill/>
        </p:spPr>
        <p:txBody>
          <a:bodyPr wrap="square" rtlCol="0">
            <a:spAutoFit/>
          </a:bodyPr>
          <a:lstStyle/>
          <a:p>
            <a:pPr algn="l" rtl="0" fontAlgn="base"/>
            <a:r>
              <a:rPr lang="en-US" sz="2000" b="0" i="0" u="none" strike="noStrike" dirty="0">
                <a:solidFill>
                  <a:srgbClr val="000000"/>
                </a:solidFill>
                <a:effectLst/>
                <a:latin typeface="Univers Condensed Light" panose="020B0306020202040204" pitchFamily="34" charset="0"/>
              </a:rPr>
              <a:t>To self-assess as a PSB, you must either:</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algn="l" rtl="0" fontAlgn="base"/>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indent="0" algn="l" rtl="0" fontAlgn="base">
              <a:buFont typeface="+mj-lt"/>
              <a:buNone/>
            </a:pPr>
            <a:r>
              <a:rPr lang="en-US" sz="2000" b="0" i="0" u="none" strike="noStrike" dirty="0">
                <a:solidFill>
                  <a:srgbClr val="000000"/>
                </a:solidFill>
                <a:effectLst/>
                <a:latin typeface="Univers Condensed Light" panose="020B0306020202040204" pitchFamily="34" charset="0"/>
              </a:rPr>
              <a:t>a) Meet the </a:t>
            </a:r>
            <a:r>
              <a:rPr lang="en-US" sz="2000" i="0" u="none" strike="noStrike" dirty="0">
                <a:solidFill>
                  <a:srgbClr val="000000"/>
                </a:solidFill>
                <a:effectLst/>
                <a:latin typeface="Univers Condensed Light" panose="020B0306020202040204" pitchFamily="34" charset="0"/>
              </a:rPr>
              <a:t>results test</a:t>
            </a:r>
            <a:r>
              <a:rPr lang="en-US" sz="2000" b="0" i="0" u="none" strike="noStrike" dirty="0">
                <a:solidFill>
                  <a:srgbClr val="000000"/>
                </a:solidFill>
                <a:effectLst/>
                <a:latin typeface="Univers Condensed Light" panose="020B0306020202040204" pitchFamily="34" charset="0"/>
              </a:rPr>
              <a:t> in relation to at least 75% of your PSI; or</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Arial" panose="020B0604020202090204" pitchFamily="34" charset="0"/>
            </a:endParaRPr>
          </a:p>
          <a:p>
            <a:pPr indent="0" algn="l" rtl="0" fontAlgn="base">
              <a:buFont typeface="+mj-lt"/>
              <a:buNone/>
            </a:pPr>
            <a:r>
              <a:rPr lang="en-US" sz="2000" b="0" i="0" u="none" strike="noStrike" dirty="0">
                <a:solidFill>
                  <a:srgbClr val="000000"/>
                </a:solidFill>
                <a:effectLst/>
                <a:latin typeface="Univers Condensed Light" panose="020B0306020202040204" pitchFamily="34" charset="0"/>
              </a:rPr>
              <a:t>b) Meet one of the </a:t>
            </a:r>
            <a:r>
              <a:rPr lang="en-US" sz="2000" i="0" u="none" strike="noStrike" dirty="0">
                <a:solidFill>
                  <a:srgbClr val="000000"/>
                </a:solidFill>
                <a:effectLst/>
                <a:latin typeface="Univers Condensed Light" panose="020B0306020202040204" pitchFamily="34" charset="0"/>
              </a:rPr>
              <a:t>other PSB tests</a:t>
            </a:r>
            <a:r>
              <a:rPr lang="en-US" sz="2000" b="0" i="0" u="none" strike="noStrike" dirty="0">
                <a:solidFill>
                  <a:srgbClr val="000000"/>
                </a:solidFill>
                <a:effectLst/>
                <a:latin typeface="Univers Condensed Light" panose="020B0306020202040204" pitchFamily="34" charset="0"/>
              </a:rPr>
              <a:t> and less than 80% of your PSI is from the same entity and its associates. The other PSB tests are:</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Arial" panose="020B0604020202090204" pitchFamily="34" charset="0"/>
            </a:endParaRPr>
          </a:p>
          <a:p>
            <a:pPr algn="l" rtl="0" fontAlgn="base"/>
            <a:r>
              <a:rPr lang="en-US" sz="2000" b="0" i="0" u="none" strike="noStrike" dirty="0" err="1">
                <a:solidFill>
                  <a:srgbClr val="000000"/>
                </a:solidFill>
                <a:effectLst/>
                <a:latin typeface="Univers Condensed Light" panose="020B0306020202040204" pitchFamily="34" charset="0"/>
              </a:rPr>
              <a:t>i</a:t>
            </a:r>
            <a:r>
              <a:rPr lang="en-US" sz="2000" b="0" i="0" u="none" strike="noStrike" dirty="0">
                <a:solidFill>
                  <a:srgbClr val="000000"/>
                </a:solidFill>
                <a:effectLst/>
                <a:latin typeface="Univers Condensed Light" panose="020B0306020202040204" pitchFamily="34" charset="0"/>
              </a:rPr>
              <a:t>)   Unrelated clients test</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algn="l" rtl="0" fontAlgn="base"/>
            <a:r>
              <a:rPr lang="en-US" sz="2000" b="0" i="0" u="none" strike="noStrike" dirty="0">
                <a:solidFill>
                  <a:srgbClr val="000000"/>
                </a:solidFill>
                <a:effectLst/>
                <a:latin typeface="Univers Condensed Light" panose="020B0306020202040204" pitchFamily="34" charset="0"/>
              </a:rPr>
              <a:t>ii)  Employment test</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algn="l" rtl="0" fontAlgn="base"/>
            <a:r>
              <a:rPr lang="en-US" sz="2000" b="0" i="0" u="none" strike="noStrike" dirty="0">
                <a:solidFill>
                  <a:srgbClr val="000000"/>
                </a:solidFill>
                <a:effectLst/>
                <a:latin typeface="Univers Condensed Light" panose="020B0306020202040204" pitchFamily="34" charset="0"/>
              </a:rPr>
              <a:t>iii) Business premises test</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algn="l" rtl="0" fontAlgn="base"/>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Segoe UI" panose="020B0502040204020203" pitchFamily="34" charset="0"/>
            </a:endParaRPr>
          </a:p>
          <a:p>
            <a:pPr algn="l" rtl="0" fontAlgn="base"/>
            <a:r>
              <a:rPr lang="en-US" sz="2000" b="0" i="0" u="none" strike="noStrike" dirty="0">
                <a:solidFill>
                  <a:srgbClr val="000000"/>
                </a:solidFill>
                <a:effectLst/>
                <a:latin typeface="Univers Condensed Light" panose="020B0306020202040204" pitchFamily="34" charset="0"/>
              </a:rPr>
              <a:t>If you do not satisfy either a) or b) but you are still earning more than 50% of your income from your skills and expertise, you will be earning PSI but you will not be able to self-assess as a PSB.</a:t>
            </a:r>
            <a:endParaRPr lang="en-US" sz="2000" b="0" i="0" dirty="0">
              <a:solidFill>
                <a:srgbClr val="000000"/>
              </a:solidFill>
              <a:effectLst/>
              <a:latin typeface="Segoe UI" panose="020B0502040204020203" pitchFamily="34" charset="0"/>
            </a:endParaRPr>
          </a:p>
          <a:p>
            <a:endParaRPr lang="en-US" sz="2000" b="0" i="0" dirty="0">
              <a:solidFill>
                <a:srgbClr val="000000"/>
              </a:solidFill>
              <a:effectLst/>
              <a:latin typeface="Segoe UI" panose="020B0502040204020203"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endParaRPr lang="en-AU"/>
          </a:p>
          <a:p>
            <a:pPr>
              <a:defRPr/>
            </a:pPr>
            <a:fld id="{5D932D86-CE69-45DE-B6AE-5B1761D5F468}" type="slidenum">
              <a:rPr lang="en-AU" smtClean="0"/>
            </a:fld>
            <a:endParaRPr lang="en-AU"/>
          </a:p>
        </p:txBody>
      </p:sp>
      <p:sp>
        <p:nvSpPr>
          <p:cNvPr id="5" name="TextBox 4"/>
          <p:cNvSpPr txBox="1"/>
          <p:nvPr/>
        </p:nvSpPr>
        <p:spPr>
          <a:xfrm>
            <a:off x="467544" y="1196752"/>
            <a:ext cx="7201421" cy="523220"/>
          </a:xfrm>
          <a:prstGeom prst="rect">
            <a:avLst/>
          </a:prstGeom>
          <a:noFill/>
        </p:spPr>
        <p:txBody>
          <a:bodyPr wrap="square" rtlCol="0">
            <a:spAutoFit/>
          </a:bodyPr>
          <a:lstStyle/>
          <a:p>
            <a:r>
              <a:rPr lang="en-AU" sz="2800" i="1" u="none" strike="noStrike" cap="all" dirty="0">
                <a:solidFill>
                  <a:srgbClr val="1C2F31"/>
                </a:solidFill>
                <a:effectLst/>
                <a:latin typeface="Walbaum Display Light" panose="02070303090703020303" pitchFamily="18" charset="0"/>
              </a:rPr>
              <a:t>THE RESULTS TEST</a:t>
            </a:r>
            <a:endParaRPr lang="en-US" sz="2800" dirty="0"/>
          </a:p>
        </p:txBody>
      </p:sp>
      <p:sp>
        <p:nvSpPr>
          <p:cNvPr id="6" name="TextBox 5"/>
          <p:cNvSpPr txBox="1"/>
          <p:nvPr/>
        </p:nvSpPr>
        <p:spPr>
          <a:xfrm>
            <a:off x="434008" y="1916832"/>
            <a:ext cx="8568952" cy="5015865"/>
          </a:xfrm>
          <a:prstGeom prst="rect">
            <a:avLst/>
          </a:prstGeom>
          <a:noFill/>
        </p:spPr>
        <p:txBody>
          <a:bodyPr wrap="square" rtlCol="0">
            <a:spAutoFit/>
          </a:bodyPr>
          <a:lstStyle/>
          <a:p>
            <a:pPr algn="l" rtl="0" fontAlgn="base"/>
            <a:r>
              <a:rPr lang="en-US" sz="2000" b="0" i="0" u="none" strike="noStrike" dirty="0">
                <a:solidFill>
                  <a:srgbClr val="000000"/>
                </a:solidFill>
                <a:effectLst/>
                <a:latin typeface="Univers Condensed Light" panose="020B0306020202040204" pitchFamily="34" charset="0"/>
              </a:rPr>
              <a:t>To pass the results test, you need to </a:t>
            </a:r>
            <a:r>
              <a:rPr lang="en-US" sz="2000" b="1" i="0" u="none" strike="noStrike" dirty="0">
                <a:solidFill>
                  <a:srgbClr val="000000"/>
                </a:solidFill>
                <a:effectLst/>
                <a:latin typeface="Univers Condensed Light" panose="020B0306020202040204" pitchFamily="34" charset="0"/>
              </a:rPr>
              <a:t>meet all 3 of the following conditions </a:t>
            </a:r>
            <a:r>
              <a:rPr lang="en-US" sz="2000" b="0" i="0" u="none" strike="noStrike" dirty="0">
                <a:solidFill>
                  <a:srgbClr val="000000"/>
                </a:solidFill>
                <a:effectLst/>
                <a:latin typeface="Univers Condensed Light" panose="020B0306020202040204" pitchFamily="34" charset="0"/>
              </a:rPr>
              <a:t>for </a:t>
            </a:r>
            <a:r>
              <a:rPr lang="en-US" sz="2000" b="1" i="0" u="none" strike="noStrike" dirty="0">
                <a:solidFill>
                  <a:srgbClr val="000000"/>
                </a:solidFill>
                <a:effectLst/>
                <a:latin typeface="Univers Condensed Light" panose="020B0306020202040204" pitchFamily="34" charset="0"/>
              </a:rPr>
              <a:t>at least 75% </a:t>
            </a:r>
            <a:r>
              <a:rPr lang="en-US" sz="2000" b="0" i="0" u="none" strike="noStrike" dirty="0">
                <a:solidFill>
                  <a:srgbClr val="000000"/>
                </a:solidFill>
                <a:effectLst/>
                <a:latin typeface="Univers Condensed Light" panose="020B0306020202040204" pitchFamily="34" charset="0"/>
              </a:rPr>
              <a:t>of your PSI you earnt:</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000" b="0" i="0" u="none" strike="noStrike" dirty="0">
                <a:solidFill>
                  <a:srgbClr val="000000"/>
                </a:solidFill>
                <a:effectLst/>
                <a:latin typeface="Univers Condensed Light" panose="020B0306020202040204" pitchFamily="34" charset="0"/>
              </a:rPr>
              <a:t>You must be paid to produce a specific result</a:t>
            </a:r>
            <a:endParaRPr lang="en-US" sz="2000" b="0" i="0" u="none" strike="noStrike"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000" b="0" i="0" u="none" strike="noStrike" dirty="0">
                <a:solidFill>
                  <a:srgbClr val="000000"/>
                </a:solidFill>
                <a:effectLst/>
                <a:latin typeface="Univers Condensed Light" panose="020B0306020202040204" pitchFamily="34" charset="0"/>
              </a:rPr>
              <a:t>You are required to provide equipment or tools (if required)</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000" b="0" i="0" u="none" strike="noStrike" dirty="0">
                <a:solidFill>
                  <a:srgbClr val="000000"/>
                </a:solidFill>
                <a:effectLst/>
                <a:latin typeface="Univers Condensed Light" panose="020B0306020202040204" pitchFamily="34" charset="0"/>
              </a:rPr>
              <a:t>You are required to fix mistakes at your own cost </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Arial" panose="020B0604020202090204" pitchFamily="34" charset="0"/>
            </a:endParaRPr>
          </a:p>
          <a:p>
            <a:pPr algn="l" rtl="0" fontAlgn="base"/>
            <a:endParaRPr lang="en-US" sz="2000" b="0" i="0" dirty="0">
              <a:solidFill>
                <a:srgbClr val="000000"/>
              </a:solidFill>
              <a:effectLst/>
              <a:latin typeface="Arial" panose="020B0604020202090204" pitchFamily="34" charset="0"/>
            </a:endParaRPr>
          </a:p>
          <a:p>
            <a:pPr algn="l" rtl="0" fontAlgn="base"/>
            <a:r>
              <a:rPr lang="en-US" sz="2000" b="0" i="0" u="none" strike="noStrike" dirty="0">
                <a:solidFill>
                  <a:srgbClr val="000000"/>
                </a:solidFill>
                <a:effectLst/>
                <a:latin typeface="Univers Condensed Light" panose="020B0306020202040204" pitchFamily="34" charset="0"/>
              </a:rPr>
              <a:t>Generally, you are paid to produce a specific result when:</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000" b="0" i="0" u="none" strike="noStrike" dirty="0">
                <a:solidFill>
                  <a:srgbClr val="000000"/>
                </a:solidFill>
                <a:effectLst/>
                <a:latin typeface="Univers Condensed Light" panose="020B0306020202040204" pitchFamily="34" charset="0"/>
              </a:rPr>
              <a:t>Payment is made after contractual conditions have been fulfilled</a:t>
            </a:r>
            <a:endParaRPr lang="en-US" sz="2000" b="0" i="0" u="none" strike="noStrike" dirty="0">
              <a:solidFill>
                <a:srgbClr val="000000"/>
              </a:solidFill>
              <a:effectLst/>
              <a:latin typeface="Univers Condensed Light" panose="020B0306020202040204" pitchFamily="34" charset="0"/>
            </a:endParaRPr>
          </a:p>
          <a:p>
            <a:pPr marL="342900" indent="-342900" algn="l" rtl="0" fontAlgn="base">
              <a:buFont typeface="Arial" panose="020B0604020202090204" pitchFamily="34" charset="0"/>
              <a:buChar char="•"/>
            </a:pPr>
            <a:r>
              <a:rPr lang="en-US" sz="2000" b="0" i="0" u="none" strike="noStrike" dirty="0">
                <a:solidFill>
                  <a:srgbClr val="000000"/>
                </a:solidFill>
                <a:effectLst/>
                <a:latin typeface="Univers Condensed Light" panose="020B0306020202040204" pitchFamily="34" charset="0"/>
              </a:rPr>
              <a:t>Being paid an amount for an agreed number of completed items or activities </a:t>
            </a:r>
            <a:r>
              <a:rPr lang="en-US" sz="2000" b="0" i="0" dirty="0">
                <a:solidFill>
                  <a:srgbClr val="000000"/>
                </a:solidFill>
                <a:effectLst/>
                <a:latin typeface="Univers Condensed Light" panose="020B0306020202040204" pitchFamily="34" charset="0"/>
              </a:rPr>
              <a:t>​</a:t>
            </a:r>
            <a:endParaRPr lang="en-US" sz="2000" b="0" i="0" dirty="0">
              <a:solidFill>
                <a:srgbClr val="000000"/>
              </a:solidFill>
              <a:effectLst/>
              <a:latin typeface="Arial" panose="020B0604020202090204" pitchFamily="34" charset="0"/>
            </a:endParaRPr>
          </a:p>
          <a:p>
            <a:pPr algn="l" rtl="0" fontAlgn="base"/>
            <a:endParaRPr lang="en-US" sz="2000" b="0" i="0" dirty="0">
              <a:solidFill>
                <a:srgbClr val="000000"/>
              </a:solidFill>
              <a:effectLst/>
              <a:latin typeface="Arial" panose="020B0604020202090204" pitchFamily="34" charset="0"/>
            </a:endParaRPr>
          </a:p>
          <a:p>
            <a:pPr algn="l" rtl="0" fontAlgn="base"/>
            <a:r>
              <a:rPr lang="en-US" sz="2000" b="0" i="0" u="none" strike="noStrike" dirty="0">
                <a:solidFill>
                  <a:srgbClr val="000000"/>
                </a:solidFill>
                <a:effectLst/>
                <a:latin typeface="Univers Condensed Light" panose="020B0306020202040204" pitchFamily="34" charset="0"/>
              </a:rPr>
              <a:t>To meet the ‘required to fix mistakes at your own cost’ condition, you must be liable for the cost of rectifying any defects in your work. You do not need to actually perform the work that fixes the mistake, so long as you are liable. </a:t>
            </a:r>
            <a:endParaRPr lang="en-US" sz="2000" b="0" i="0" dirty="0">
              <a:solidFill>
                <a:srgbClr val="000000"/>
              </a:solidFill>
              <a:effectLst/>
              <a:latin typeface="Segoe UI" panose="020B0502040204020203" pitchFamily="34" charset="0"/>
            </a:endParaRPr>
          </a:p>
          <a:p>
            <a:endParaRPr lang="en-US" sz="2000" b="0" i="0" dirty="0">
              <a:solidFill>
                <a:srgbClr val="000000"/>
              </a:solidFill>
              <a:effectLst/>
              <a:latin typeface="Segoe UI" panose="020B0502040204020203" pitchFamily="34" charset="0"/>
            </a:endParaRPr>
          </a:p>
        </p:txBody>
      </p:sp>
    </p:spTree>
  </p:cSld>
  <p:clrMapOvr>
    <a:masterClrMapping/>
  </p:clrMapOvr>
</p:sld>
</file>

<file path=ppt/theme/theme1.xml><?xml version="1.0" encoding="utf-8"?>
<a:theme xmlns:a="http://schemas.openxmlformats.org/drawingml/2006/main" name="ANUPowerpointTemplate2010">
  <a:themeElements>
    <a:clrScheme name="ANUPowerpointTemplate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NUPowerpointTemplate2010">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ANUPowerpointTemplate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NUPowerpointTemplate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NUPowerpointTemplate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NUPowerpointTemplate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NUPowerpointTemplate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NUPowerpointTemplate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NUPowerpointTemplate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NUPowerpointTemplate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NUPowerpointTemplate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NUPowerpointTemplate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NUPowerpointTemplate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NUPowerpointTemplate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xsi="http://www.w3.org/2001/XMLSchema-instance" xmlns:pc="http://schemas.microsoft.com/office/infopath/2007/PartnerControls" xmlns:p="http://schemas.microsoft.com/office/2006/metadata/properties">
  <documentManagement>
    <TaxCatchAll xmlns="c30e2885-58e1-4e94-9dc7-f83158e7ef28" xsi:nil="true"/>
    <lcf76f155ced4ddcb4097134ff3c332f xmlns="3e4642a3-9c9c-40a7-812a-704317247ea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文档" ma:contentTypeID="0x01010026C067A278B05D488E43C51AB67ADB64" ma:contentTypeVersion="17" ma:contentTypeDescription="新建文档。" ma:contentTypeScope="" ma:versionID="3cc50990d5aed47987797971ddbb16f1">
  <xsd:schema xmlns:xsd="http://www.w3.org/2001/XMLSchema" xmlns:xs="http://www.w3.org/2001/XMLSchema" xmlns:p="http://schemas.microsoft.com/office/2006/metadata/properties" xmlns:ns2="3e4642a3-9c9c-40a7-812a-704317247ea1" xmlns:ns3="1dbf28a7-7e66-4125-af8f-4ac45fe882a8" xmlns:ns4="c30e2885-58e1-4e94-9dc7-f83158e7ef28" targetNamespace="http://schemas.microsoft.com/office/2006/metadata/properties" ma:root="true" ma:fieldsID="19bd067a0c68d68de6a1c4a9035d4924" ns2:_="" ns3:_="" ns4:_="">
    <xsd:import namespace="3e4642a3-9c9c-40a7-812a-704317247ea1"/>
    <xsd:import namespace="1dbf28a7-7e66-4125-af8f-4ac45fe882a8"/>
    <xsd:import namespace="c30e2885-58e1-4e94-9dc7-f83158e7ef2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4: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4642a3-9c9c-40a7-812a-704317247e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图像标记" ma:readOnly="false" ma:fieldId="{5cf76f15-5ced-4ddc-b409-7134ff3c332f}" ma:taxonomyMulti="true" ma:sspId="50858339-22dc-49f9-bed0-4b2c0ae499df"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bf28a7-7e66-4125-af8f-4ac45fe882a8" elementFormDefault="qualified">
    <xsd:import namespace="http://schemas.microsoft.com/office/2006/documentManagement/types"/>
    <xsd:import namespace="http://schemas.microsoft.com/office/infopath/2007/PartnerControls"/>
    <xsd:element name="SharedWithUsers" ma:index="10" nillable="true" ma:displayName="共享对象:"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享对象详细信息"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30e2885-58e1-4e94-9dc7-f83158e7ef28"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27f1378e-8cf0-4d5f-9c1a-175ce9edfab8}" ma:internalName="TaxCatchAll" ma:showField="CatchAllData" ma:web="1dbf28a7-7e66-4125-af8f-4ac45fe882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内容类型"/>
        <xsd:element ref="dc:title" minOccurs="0" maxOccurs="1" ma:index="4" ma:displayName="标题"/>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80C70D-2BB6-48EE-9B33-A6664B82C979}"/>
</file>

<file path=customXml/itemProps2.xml><?xml version="1.0" encoding="utf-8"?>
<ds:datastoreItem xmlns:ds="http://schemas.openxmlformats.org/officeDocument/2006/customXml" ds:itemID="{E808649B-F61D-432E-95C3-2F79AA0CF0C7}">
  <ds:schemaRefs/>
</ds:datastoreItem>
</file>

<file path=customXml/itemProps3.xml><?xml version="1.0" encoding="utf-8"?>
<ds:datastoreItem xmlns:ds="http://schemas.openxmlformats.org/officeDocument/2006/customXml" ds:itemID="{C350D2D3-D80C-4936-B4C7-2FE841E1F15E}"/>
</file>

<file path=docProps/app.xml><?xml version="1.0" encoding="utf-8"?>
<Properties xmlns="http://schemas.openxmlformats.org/officeDocument/2006/extended-properties" xmlns:vt="http://schemas.openxmlformats.org/officeDocument/2006/docPropsVTypes">
  <TotalTime>0</TotalTime>
  <Words>6644</Words>
  <Application>WPS 演示</Application>
  <PresentationFormat>On-screen Show (4:3)</PresentationFormat>
  <Paragraphs>172</Paragraphs>
  <Slides>19</Slides>
  <Notes>1</Notes>
  <HiddenSlides>0</HiddenSlides>
  <MMClips>0</MMClips>
  <ScaleCrop>false</ScaleCrop>
  <HeadingPairs>
    <vt:vector size="6" baseType="variant">
      <vt:variant>
        <vt:lpstr>已用的字体</vt:lpstr>
      </vt:variant>
      <vt:variant>
        <vt:i4>23</vt:i4>
      </vt:variant>
      <vt:variant>
        <vt:lpstr>主题</vt:lpstr>
      </vt:variant>
      <vt:variant>
        <vt:i4>1</vt:i4>
      </vt:variant>
      <vt:variant>
        <vt:lpstr>幻灯片标题</vt:lpstr>
      </vt:variant>
      <vt:variant>
        <vt:i4>19</vt:i4>
      </vt:variant>
    </vt:vector>
  </HeadingPairs>
  <TitlesOfParts>
    <vt:vector size="43" baseType="lpstr">
      <vt:lpstr>Arial</vt:lpstr>
      <vt:lpstr>宋体</vt:lpstr>
      <vt:lpstr>Wingdings</vt:lpstr>
      <vt:lpstr>Geneva</vt:lpstr>
      <vt:lpstr>MS PGothic</vt:lpstr>
      <vt:lpstr>冬青黑体简体中文</vt:lpstr>
      <vt:lpstr>Walbaum Display Light</vt:lpstr>
      <vt:lpstr>苹方-简</vt:lpstr>
      <vt:lpstr>Univers Condensed Light</vt:lpstr>
      <vt:lpstr>Segoe UI</vt:lpstr>
      <vt:lpstr>Univers Condensed Light</vt:lpstr>
      <vt:lpstr>Walbaum Display</vt:lpstr>
      <vt:lpstr>Arial Bold</vt:lpstr>
      <vt:lpstr>HelveticaNeueLTStd-Bd</vt:lpstr>
      <vt:lpstr>Thonburi</vt:lpstr>
      <vt:lpstr>MyriadPro-Regular</vt:lpstr>
      <vt:lpstr>HelveticaNeueLTStd-Roman</vt:lpstr>
      <vt:lpstr>微软雅黑</vt:lpstr>
      <vt:lpstr>汉仪旗黑</vt:lpstr>
      <vt:lpstr>宋体</vt:lpstr>
      <vt:lpstr>Arial Unicode MS</vt:lpstr>
      <vt:lpstr>宋体-简</vt:lpstr>
      <vt:lpstr>Apple Color Emoji</vt:lpstr>
      <vt:lpstr>ANUPowerpointTemplate2010</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PERSONAL SERVICES BUSINESS (PSB)</vt:lpstr>
      <vt:lpstr>PSI Rules Self-Assessment: A Step-by-Step Walkthrough</vt:lpstr>
      <vt:lpstr>ALEX • He is paid by the hour for his time and effort, not for a defined outcome. • He relies on one firm for most income. • The client firm provides all cleaning equipment, supplies, and products. • He is paid by the hour for his time and effort, not for a defined outcome.</vt:lpstr>
      <vt:lpstr>Sam • He advertises online to seek diverse clients. • He purchased his own commercial-grade vacuum, cleaning tools, and a car for transport. • He is paid a fixed price to leave a premises in a clean state. If a client is unhappy, Sam must return and correct the work at his own expense.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刘 Sally</dc:creator>
  <cp:lastModifiedBy>Chujun</cp:lastModifiedBy>
  <cp:revision>443</cp:revision>
  <dcterms:created xsi:type="dcterms:W3CDTF">2025-10-23T13:02:36Z</dcterms:created>
  <dcterms:modified xsi:type="dcterms:W3CDTF">2025-10-23T13:02:36Z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0x01010026C067A278B05D488E43C51AB67ADB64</vt:lpwstr>
  </property>
  <property fmtid="{D5CDD505-2E9C-101B-9397-08002B2CF9AE}" pid="3" name="ICV">
    <vt:lpwstr>228D0370ADFFFA546C27FA68906D7F99_43</vt:lpwstr>
  </property>
  <property fmtid="{D5CDD505-2E9C-101B-9397-08002B2CF9AE}" pid="4" name="KSOProductBuildVer">
    <vt:lpwstr>2052-6.14.0.8718</vt:lpwstr>
  </property>
</Properties>
</file>